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2"/>
  </p:notesMasterIdLst>
  <p:handoutMasterIdLst>
    <p:handoutMasterId r:id="rId13"/>
  </p:handoutMasterIdLst>
  <p:sldIdLst>
    <p:sldId id="531" r:id="rId2"/>
    <p:sldId id="289" r:id="rId3"/>
    <p:sldId id="292" r:id="rId4"/>
    <p:sldId id="294" r:id="rId5"/>
    <p:sldId id="298" r:id="rId6"/>
    <p:sldId id="532" r:id="rId7"/>
    <p:sldId id="302" r:id="rId8"/>
    <p:sldId id="303" r:id="rId9"/>
    <p:sldId id="307" r:id="rId10"/>
    <p:sldId id="301" r:id="rId11"/>
  </p:sldIdLst>
  <p:sldSz cx="12192000" cy="6858000"/>
  <p:notesSz cx="6858000" cy="9144000"/>
  <p:embeddedFontLst>
    <p:embeddedFont>
      <p:font typeface="Aharoni" panose="02010803020104030203" pitchFamily="2" charset="-79"/>
      <p:bold r:id="rId14"/>
    </p:embeddedFont>
    <p:embeddedFont>
      <p:font typeface="Montserrat" panose="00000500000000000000" pitchFamily="2" charset="0"/>
      <p:regular r:id="rId15"/>
      <p:bold r:id="rId16"/>
      <p:italic r:id="rId17"/>
      <p:boldItalic r:id="rId18"/>
    </p:embeddedFont>
    <p:embeddedFont>
      <p:font typeface="Montserrat Medium" panose="00000600000000000000" pitchFamily="2" charset="0"/>
      <p:regular r:id="rId19"/>
      <p:italic r:id="rId20"/>
    </p:embeddedFont>
    <p:embeddedFont>
      <p:font typeface="Open Sans" panose="020B0606030504020204" pitchFamily="34" charset="0"/>
      <p:regular r:id="rId21"/>
      <p:bold r:id="rId22"/>
      <p:italic r:id="rId23"/>
      <p:boldItalic r:id="rId24"/>
    </p:embeddedFont>
    <p:embeddedFont>
      <p:font typeface="Plus Jakarta Sans" panose="020B0604020202020204" charset="0"/>
      <p:regular r:id="rId25"/>
      <p:bold r:id="rId26"/>
      <p:italic r:id="rId27"/>
      <p:boldItalic r:id="rId28"/>
    </p:embeddedFont>
    <p:embeddedFont>
      <p:font typeface="Poppins SemiBold" panose="00000700000000000000" pitchFamily="2" charset="0"/>
      <p:regular r:id="rId29"/>
      <p:bold r:id="rId30"/>
      <p:italic r:id="rId31"/>
      <p:boldItalic r:id="rId32"/>
    </p:embeddedFont>
    <p:embeddedFont>
      <p:font typeface="Verdana" panose="020B0604030504040204" pitchFamily="34" charset="0"/>
      <p:regular r:id="rId33"/>
      <p:bold r:id="rId34"/>
      <p:italic r:id="rId35"/>
      <p:boldItalic r:id="rId36"/>
    </p:embeddedFont>
  </p:embeddedFontLst>
  <p:custDataLst>
    <p:tags r:id="rId3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GoogleSlidesCustomDataVersion2">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87" roundtripDataSignature="AMtx7miIyBGqFJiBIVMPSSJVJ08VgmQ4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8C1D4C-67CE-4C68-89DA-A882DE0A2ABC}" v="8" dt="2025-01-23T05:52:13.086"/>
    <p1510:client id="{D1A14B09-D01C-4435-AC46-D875070913A6}" v="244" dt="2025-01-23T07:04:11.301"/>
  </p1510:revLst>
</p1510:revInfo>
</file>

<file path=ppt/tableStyles.xml><?xml version="1.0" encoding="utf-8"?>
<a:tblStyleLst xmlns:a="http://schemas.openxmlformats.org/drawingml/2006/main" def="{DE7AD339-51BE-4A38-A1C7-CCF28897F289}">
  <a:tblStyle styleId="{DE7AD339-51BE-4A38-A1C7-CCF28897F28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A924C56-2605-4F23-9EB3-E9BB6EE8B9F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51EE4F-AFDD-4CAF-9A68-E5F7998E488A}"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E93928-965C-4434-93D3-DF2355B07969}" styleName="Table_3">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F631A4-29D2-40AD-BCCE-37D0C2C57A83}" styleName="Table_4">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26335F9-F63F-485A-8836-33AD16E12051}" styleName="Table_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376B42-5B4D-4A95-80B0-B5B1E67FD56F}" styleName="Table_6">
    <a:wholeTbl>
      <a:tcTxStyle b="off" i="off">
        <a:font>
          <a:latin typeface="Arial"/>
          <a:ea typeface="Arial"/>
          <a:cs typeface="Arial"/>
        </a:font>
        <a:srgbClr val="282828"/>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rgbClr val="FFFFFF"/>
      </a:tcTxStyle>
      <a:tcStyle>
        <a:tcBdr/>
        <a:fill>
          <a:solidFill>
            <a:srgbClr val="FFC639"/>
          </a:solidFill>
        </a:fill>
      </a:tcStyle>
    </a:lastCol>
    <a:firstCol>
      <a:tcTxStyle b="on" i="off">
        <a:font>
          <a:latin typeface="Arial"/>
          <a:ea typeface="Arial"/>
          <a:cs typeface="Arial"/>
        </a:font>
        <a:srgbClr val="FFFFFF"/>
      </a:tcTxStyle>
      <a:tcStyle>
        <a:tcBdr/>
        <a:fill>
          <a:solidFill>
            <a:srgbClr val="FFC639"/>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FFC639"/>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FFC639"/>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1" autoAdjust="0"/>
    <p:restoredTop sz="94660"/>
  </p:normalViewPr>
  <p:slideViewPr>
    <p:cSldViewPr snapToGrid="0">
      <p:cViewPr varScale="1">
        <p:scale>
          <a:sx n="77" d="100"/>
          <a:sy n="77" d="100"/>
        </p:scale>
        <p:origin x="77" y="216"/>
      </p:cViewPr>
      <p:guideLst/>
    </p:cSldViewPr>
  </p:slideViewPr>
  <p:notesTextViewPr>
    <p:cViewPr>
      <p:scale>
        <a:sx n="1" d="1"/>
        <a:sy n="1" d="1"/>
      </p:scale>
      <p:origin x="0" y="0"/>
    </p:cViewPr>
  </p:notesTextViewPr>
  <p:notesViewPr>
    <p:cSldViewPr snapToGrid="0">
      <p:cViewPr varScale="1">
        <p:scale>
          <a:sx n="66" d="100"/>
          <a:sy n="66" d="100"/>
        </p:scale>
        <p:origin x="333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handoutMaster" Target="handoutMasters/handoutMaster1.xml"/><Relationship Id="rId18" Type="http://schemas.openxmlformats.org/officeDocument/2006/relationships/font" Target="fonts/font5.fntdata"/><Relationship Id="rId26" Type="http://schemas.openxmlformats.org/officeDocument/2006/relationships/font" Target="fonts/font13.fntdata"/><Relationship Id="rId21" Type="http://schemas.openxmlformats.org/officeDocument/2006/relationships/font" Target="fonts/font8.fntdata"/><Relationship Id="rId34" Type="http://schemas.openxmlformats.org/officeDocument/2006/relationships/font" Target="fonts/font21.fntdata"/><Relationship Id="rId89" Type="http://schemas.openxmlformats.org/officeDocument/2006/relationships/presProps" Target="presProps.xml"/><Relationship Id="rId7" Type="http://schemas.openxmlformats.org/officeDocument/2006/relationships/slide" Target="slides/slide6.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tags" Target="tags/tag1.xml"/><Relationship Id="rId87" Type="http://customschemas.google.com/relationships/presentationmetadata" Target="meta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font" Target="fonts/font23.fntdata"/><Relationship Id="rId90"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font" Target="fonts/font22.fntdata"/><Relationship Id="rId8" Type="http://schemas.openxmlformats.org/officeDocument/2006/relationships/slide" Target="slides/slide7.xml"/><Relationship Id="rId93"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55F02E-3C08-AE1E-8586-E8E7CD0990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7E25FAD-57C3-48A0-8DDC-E6630F162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t>23-01-2025</a:t>
            </a:fld>
            <a:endParaRPr lang="en-IN"/>
          </a:p>
        </p:txBody>
      </p:sp>
      <p:sp>
        <p:nvSpPr>
          <p:cNvPr id="4" name="Footer Placeholder 3">
            <a:extLst>
              <a:ext uri="{FF2B5EF4-FFF2-40B4-BE49-F238E27FC236}">
                <a16:creationId xmlns:a16="http://schemas.microsoft.com/office/drawing/2014/main" id="{2965DB5B-4D1B-4F17-4428-BC3F459421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B6874CE-76D5-C303-BA82-2A7E796E0B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t>‹#›</a:t>
            </a:fld>
            <a:endParaRPr lang="en-IN"/>
          </a:p>
        </p:txBody>
      </p:sp>
    </p:spTree>
    <p:extLst>
      <p:ext uri="{BB962C8B-B14F-4D97-AF65-F5344CB8AC3E}">
        <p14:creationId xmlns:p14="http://schemas.microsoft.com/office/powerpoint/2010/main" val="13272335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t>‹#›</a:t>
            </a:fld>
            <a:endParaRPr sz="1200" b="0" i="0" u="none" strike="noStrike" cap="none">
              <a:solidFill>
                <a:schemeClr val="dk1"/>
              </a:solidFill>
              <a:latin typeface="Plus Jakarta Sans"/>
              <a:ea typeface="Plus Jakarta Sans"/>
              <a:cs typeface="Plus Jakarta Sans"/>
              <a:sym typeface="Plus Jakarta Sa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9E058B08-58E6-9F0F-DF87-5DED49A0DB0E}"/>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53096C82-8867-D00C-A568-BCD7CB58DAA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BAA3ED4A-F4DD-BC77-8BF5-0B54F9756B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0679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eneral Content">
  <p:cSld name="General Content">
    <p:spTree>
      <p:nvGrpSpPr>
        <p:cNvPr id="1" name="Shape 26"/>
        <p:cNvGrpSpPr/>
        <p:nvPr/>
      </p:nvGrpSpPr>
      <p:grpSpPr>
        <a:xfrm>
          <a:off x="0" y="0"/>
          <a:ext cx="0" cy="0"/>
          <a:chOff x="0" y="0"/>
          <a:chExt cx="0" cy="0"/>
        </a:xfrm>
      </p:grpSpPr>
      <p:sp>
        <p:nvSpPr>
          <p:cNvPr id="27" name="Google Shape;27;g2f68141a545_0_445"/>
          <p:cNvSpPr/>
          <p:nvPr/>
        </p:nvSpPr>
        <p:spPr>
          <a:xfrm>
            <a:off x="0" y="2689"/>
            <a:ext cx="688500" cy="6858000"/>
          </a:xfrm>
          <a:prstGeom prst="rect">
            <a:avLst/>
          </a:prstGeom>
          <a:solidFill>
            <a:srgbClr val="059A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g2f68141a545_0_445"/>
          <p:cNvSpPr txBox="1">
            <a:spLocks noGrp="1"/>
          </p:cNvSpPr>
          <p:nvPr>
            <p:ph type="title"/>
          </p:nvPr>
        </p:nvSpPr>
        <p:spPr>
          <a:xfrm>
            <a:off x="850492" y="245369"/>
            <a:ext cx="7572600" cy="5310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037692"/>
              </a:buClr>
              <a:buSzPts val="2400"/>
              <a:buFont typeface="Poppins SemiBold"/>
              <a:buNone/>
              <a:defRPr sz="2400" b="0" i="0" u="none" strike="noStrike" cap="none">
                <a:solidFill>
                  <a:srgbClr val="03769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29" name="Google Shape;29;g2f68141a545_0_445"/>
          <p:cNvPicPr preferRelativeResize="0"/>
          <p:nvPr/>
        </p:nvPicPr>
        <p:blipFill rotWithShape="1">
          <a:blip r:embed="rId2">
            <a:alphaModFix/>
          </a:blip>
          <a:srcRect/>
          <a:stretch/>
        </p:blipFill>
        <p:spPr>
          <a:xfrm flipH="1">
            <a:off x="850490" y="902171"/>
            <a:ext cx="790813" cy="48294"/>
          </a:xfrm>
          <a:prstGeom prst="rect">
            <a:avLst/>
          </a:prstGeom>
          <a:noFill/>
          <a:ln>
            <a:noFill/>
          </a:ln>
        </p:spPr>
      </p:pic>
      <p:pic>
        <p:nvPicPr>
          <p:cNvPr id="30" name="Google Shape;30;g2f68141a545_0_445"/>
          <p:cNvPicPr preferRelativeResize="0"/>
          <p:nvPr/>
        </p:nvPicPr>
        <p:blipFill rotWithShape="1">
          <a:blip r:embed="rId3">
            <a:alphaModFix/>
          </a:blip>
          <a:srcRect/>
          <a:stretch/>
        </p:blipFill>
        <p:spPr>
          <a:xfrm>
            <a:off x="1010470" y="5707756"/>
            <a:ext cx="805981" cy="904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3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g27884b107a2_2_166"/>
          <p:cNvSpPr txBox="1">
            <a:spLocks noGrp="1"/>
          </p:cNvSpPr>
          <p:nvPr>
            <p:ph type="title"/>
          </p:nvPr>
        </p:nvSpPr>
        <p:spPr>
          <a:xfrm>
            <a:off x="415600" y="593367"/>
            <a:ext cx="11360700" cy="763500"/>
          </a:xfrm>
          <a:prstGeom prst="rect">
            <a:avLst/>
          </a:prstGeom>
          <a:noFill/>
          <a:ln>
            <a:noFill/>
          </a:ln>
        </p:spPr>
        <p:txBody>
          <a:bodyPr spcFirstLastPara="1" wrap="square" lIns="91425" tIns="91425" rIns="91425" bIns="91425" anchor="t" anchorCtr="0">
            <a:normAutofit/>
          </a:bodyPr>
          <a:lstStyle>
            <a:lvl1pPr marR="0" lvl="0" algn="l" rtl="0">
              <a:lnSpc>
                <a:spcPct val="90000"/>
              </a:lnSpc>
              <a:spcBef>
                <a:spcPts val="0"/>
              </a:spcBef>
              <a:spcAft>
                <a:spcPts val="0"/>
              </a:spcAft>
              <a:buClr>
                <a:schemeClr val="dk1"/>
              </a:buClr>
              <a:buSzPts val="28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 name="Google Shape;34;g27884b107a2_2_166"/>
          <p:cNvSpPr txBox="1">
            <a:spLocks noGrp="1"/>
          </p:cNvSpPr>
          <p:nvPr>
            <p:ph type="body" idx="1"/>
          </p:nvPr>
        </p:nvSpPr>
        <p:spPr>
          <a:xfrm>
            <a:off x="415600" y="1536633"/>
            <a:ext cx="113607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20000"/>
              </a:lnSpc>
              <a:spcBef>
                <a:spcPts val="0"/>
              </a:spcBef>
              <a:spcAft>
                <a:spcPts val="0"/>
              </a:spcAft>
              <a:buClr>
                <a:schemeClr val="dk1"/>
              </a:buClr>
              <a:buSzPts val="1800"/>
              <a:buFont typeface="Arial"/>
              <a:buChar char="●"/>
              <a:defRPr sz="1400" b="0" i="0" u="none" strike="noStrike" cap="none">
                <a:solidFill>
                  <a:srgbClr val="000000"/>
                </a:solidFill>
                <a:latin typeface="Aharoni"/>
                <a:ea typeface="Aharoni"/>
                <a:cs typeface="Aharoni"/>
                <a:sym typeface="Aharoni"/>
              </a:defRPr>
            </a:lvl1pPr>
            <a:lvl2pPr marL="914400" marR="0" lvl="1"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 name="Google Shape;35;g27884b107a2_2_166"/>
          <p:cNvSpPr txBox="1">
            <a:spLocks noGrp="1"/>
          </p:cNvSpPr>
          <p:nvPr>
            <p:ph type="sldNum" idx="12"/>
          </p:nvPr>
        </p:nvSpPr>
        <p:spPr>
          <a:xfrm>
            <a:off x="11296611" y="6217623"/>
            <a:ext cx="731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1pPr>
            <a:lvl2pPr marL="0" marR="0" lvl="1"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2pPr>
            <a:lvl3pPr marL="0" marR="0" lvl="2"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3pPr>
            <a:lvl4pPr marL="0" marR="0" lvl="3"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4pPr>
            <a:lvl5pPr marL="0" marR="0" lvl="4"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5pPr>
            <a:lvl6pPr marL="0" marR="0" lvl="5"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6pPr>
            <a:lvl7pPr marL="0" marR="0" lvl="6"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7pPr>
            <a:lvl8pPr marL="0" marR="0" lvl="7"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8pPr>
            <a:lvl9pPr marL="0" marR="0" lvl="8"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6"/>
        <p:cNvGrpSpPr/>
        <p:nvPr/>
      </p:nvGrpSpPr>
      <p:grpSpPr>
        <a:xfrm>
          <a:off x="0" y="0"/>
          <a:ext cx="0" cy="0"/>
          <a:chOff x="0" y="0"/>
          <a:chExt cx="0" cy="0"/>
        </a:xfrm>
      </p:grpSpPr>
      <p:sp>
        <p:nvSpPr>
          <p:cNvPr id="37" name="Google Shape;37;g27884b107a2_0_178"/>
          <p:cNvSpPr>
            <a:spLocks noGrp="1"/>
          </p:cNvSpPr>
          <p:nvPr>
            <p:ph type="pic" idx="2"/>
          </p:nvPr>
        </p:nvSpPr>
        <p:spPr>
          <a:xfrm>
            <a:off x="1055687" y="1268413"/>
            <a:ext cx="4319700" cy="50403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38"/>
        <p:cNvGrpSpPr/>
        <p:nvPr/>
      </p:nvGrpSpPr>
      <p:grpSpPr>
        <a:xfrm>
          <a:off x="0" y="0"/>
          <a:ext cx="0" cy="0"/>
          <a:chOff x="0" y="0"/>
          <a:chExt cx="0" cy="0"/>
        </a:xfrm>
      </p:grpSpPr>
      <p:sp>
        <p:nvSpPr>
          <p:cNvPr id="39" name="Google Shape;39;p85"/>
          <p:cNvSpPr/>
          <p:nvPr/>
        </p:nvSpPr>
        <p:spPr>
          <a:xfrm>
            <a:off x="6096000" y="3753134"/>
            <a:ext cx="6096000" cy="2555591"/>
          </a:xfrm>
          <a:prstGeom prst="rect">
            <a:avLst/>
          </a:prstGeom>
          <a:gradFill>
            <a:gsLst>
              <a:gs pos="0">
                <a:schemeClr val="accent2"/>
              </a:gs>
              <a:gs pos="96000">
                <a:srgbClr val="EA641A"/>
              </a:gs>
              <a:gs pos="100000">
                <a:srgbClr val="EA641A"/>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lus Jakarta Sans"/>
              <a:ea typeface="Plus Jakarta Sans"/>
              <a:cs typeface="Plus Jakarta Sans"/>
              <a:sym typeface="Plus Jakarta Sans"/>
            </a:endParaRPr>
          </a:p>
        </p:txBody>
      </p:sp>
      <p:sp>
        <p:nvSpPr>
          <p:cNvPr id="40" name="Google Shape;40;p85"/>
          <p:cNvSpPr>
            <a:spLocks noGrp="1"/>
          </p:cNvSpPr>
          <p:nvPr>
            <p:ph type="pic" idx="2"/>
          </p:nvPr>
        </p:nvSpPr>
        <p:spPr>
          <a:xfrm>
            <a:off x="6816725" y="1268413"/>
            <a:ext cx="2381023" cy="2976935"/>
          </a:xfrm>
          <a:prstGeom prst="rect">
            <a:avLst/>
          </a:prstGeom>
          <a:solidFill>
            <a:srgbClr val="F2F2F2"/>
          </a:solidFill>
          <a:ln>
            <a:noFill/>
          </a:ln>
        </p:spPr>
      </p:sp>
      <p:sp>
        <p:nvSpPr>
          <p:cNvPr id="41" name="Google Shape;41;p85"/>
          <p:cNvSpPr>
            <a:spLocks noGrp="1"/>
          </p:cNvSpPr>
          <p:nvPr>
            <p:ph type="pic" idx="3"/>
          </p:nvPr>
        </p:nvSpPr>
        <p:spPr>
          <a:xfrm>
            <a:off x="9476015" y="1268413"/>
            <a:ext cx="2381023" cy="2976935"/>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g27884b107a2_0_11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chemeClr val="dk1"/>
              </a:buClr>
              <a:buSzPts val="6000"/>
              <a:buFont typeface="Calibri"/>
              <a:buChar char="●"/>
              <a:defRPr sz="60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g27884b107a2_0_11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rgbClr val="000000"/>
                </a:solidFill>
                <a:latin typeface="Aharoni"/>
                <a:ea typeface="Aharoni"/>
                <a:cs typeface="Aharoni"/>
                <a:sym typeface="Aharon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45" name="Google Shape;45;g27884b107a2_0_11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g27884b107a2_0_1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g27884b107a2_0_11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933733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a:buNone/>
            </a:pPr>
            <a:r>
              <a:rPr lang="en-US" sz="1800" b="0" i="0" u="none" strike="noStrike" cap="none">
                <a:solidFill>
                  <a:srgbClr val="7F7F7F"/>
                </a:solidFill>
                <a:latin typeface="Open Sans"/>
                <a:ea typeface="Open Sans"/>
                <a:cs typeface="Open Sans"/>
                <a:sym typeface="Open Sans"/>
              </a:rPr>
              <a:t>Dept EECE, GST Bengaluru</a:t>
            </a:r>
            <a:endParaRPr sz="1800" b="0" i="0" u="none" strike="noStrike" cap="none">
              <a:solidFill>
                <a:srgbClr val="7F7F7F"/>
              </a:solidFill>
              <a:latin typeface="Open Sans"/>
              <a:ea typeface="Open Sans"/>
              <a:cs typeface="Open Sans"/>
              <a:sym typeface="Open Sans"/>
            </a:endParaRPr>
          </a:p>
        </p:txBody>
      </p:sp>
      <p:pic>
        <p:nvPicPr>
          <p:cNvPr id="11" name="Google Shape;11;p64"/>
          <p:cNvPicPr preferRelativeResize="0"/>
          <p:nvPr userDrawn="1"/>
        </p:nvPicPr>
        <p:blipFill rotWithShape="1">
          <a:blip r:embed="rId11">
            <a:alphaModFix/>
          </a:blip>
          <a:src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orient="horz" pos="799">
          <p15:clr>
            <a:srgbClr val="A4A3A4"/>
          </p15:clr>
        </p15:guide>
        <p15:guide id="4" orient="horz" pos="346">
          <p15:clr>
            <a:srgbClr val="A4A3A4"/>
          </p15:clr>
        </p15:guide>
        <p15:guide id="5" orient="horz" pos="1253">
          <p15:clr>
            <a:srgbClr val="A4A3A4"/>
          </p15:clr>
        </p15:guide>
        <p15:guide id="6" orient="horz" pos="1706">
          <p15:clr>
            <a:srgbClr val="A4A3A4"/>
          </p15:clr>
        </p15:guide>
        <p15:guide id="7" orient="horz" pos="2614">
          <p15:clr>
            <a:srgbClr val="A4A3A4"/>
          </p15:clr>
        </p15:guide>
        <p15:guide id="8" orient="horz" pos="3067">
          <p15:clr>
            <a:srgbClr val="A4A3A4"/>
          </p15:clr>
        </p15:guide>
        <p15:guide id="9" orient="horz" pos="3521">
          <p15:clr>
            <a:srgbClr val="A4A3A4"/>
          </p15:clr>
        </p15:guide>
        <p15:guide id="10" orient="horz" pos="3974">
          <p15:clr>
            <a:srgbClr val="A4A3A4"/>
          </p15:clr>
        </p15:guide>
        <p15:guide id="11" pos="4294">
          <p15:clr>
            <a:srgbClr val="A4A3A4"/>
          </p15:clr>
        </p15:guide>
        <p15:guide id="12" pos="4747">
          <p15:clr>
            <a:srgbClr val="A4A3A4"/>
          </p15:clr>
        </p15:guide>
        <p15:guide id="13" pos="211">
          <p15:clr>
            <a:srgbClr val="A4A3A4"/>
          </p15:clr>
        </p15:guide>
        <p15:guide id="14" pos="665">
          <p15:clr>
            <a:srgbClr val="A4A3A4"/>
          </p15:clr>
        </p15:guide>
        <p15:guide id="15" pos="1118">
          <p15:clr>
            <a:srgbClr val="A4A3A4"/>
          </p15:clr>
        </p15:guide>
        <p15:guide id="16" pos="1572">
          <p15:clr>
            <a:srgbClr val="A4A3A4"/>
          </p15:clr>
        </p15:guide>
        <p15:guide id="17" pos="2026">
          <p15:clr>
            <a:srgbClr val="A4A3A4"/>
          </p15:clr>
        </p15:guide>
        <p15:guide id="18" pos="2479">
          <p15:clr>
            <a:srgbClr val="A4A3A4"/>
          </p15:clr>
        </p15:guide>
        <p15:guide id="19" pos="2933">
          <p15:clr>
            <a:srgbClr val="A4A3A4"/>
          </p15:clr>
        </p15:guide>
        <p15:guide id="20" pos="3386">
          <p15:clr>
            <a:srgbClr val="A4A3A4"/>
          </p15:clr>
        </p15:guide>
        <p15:guide id="21" pos="5201">
          <p15:clr>
            <a:srgbClr val="A4A3A4"/>
          </p15:clr>
        </p15:guide>
        <p15:guide id="22" pos="5654">
          <p15:clr>
            <a:srgbClr val="A4A3A4"/>
          </p15:clr>
        </p15:guide>
        <p15:guide id="23" pos="6108">
          <p15:clr>
            <a:srgbClr val="A4A3A4"/>
          </p15:clr>
        </p15:guide>
        <p15:guide id="24" pos="6562">
          <p15:clr>
            <a:srgbClr val="A4A3A4"/>
          </p15:clr>
        </p15:guide>
        <p15:guide id="25" pos="7015">
          <p15:clr>
            <a:srgbClr val="A4A3A4"/>
          </p15:clr>
        </p15:guide>
        <p15:guide id="26" pos="7469">
          <p15:clr>
            <a:srgbClr val="A4A3A4"/>
          </p15:clr>
        </p15:guide>
        <p15:guide id="27" pos="347">
          <p15:clr>
            <a:srgbClr val="F26B43"/>
          </p15:clr>
        </p15:guide>
        <p15:guide id="28" pos="733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2AE9A7-FBD8-C9FF-7958-4AF112522506}"/>
              </a:ext>
            </a:extLst>
          </p:cNvPr>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mtClean="0"/>
              <a:t>1</a:t>
            </a:fld>
            <a:endParaRPr lang="en-US"/>
          </a:p>
        </p:txBody>
      </p:sp>
      <p:pic>
        <p:nvPicPr>
          <p:cNvPr id="5" name="Google Shape;87;p1">
            <a:extLst>
              <a:ext uri="{FF2B5EF4-FFF2-40B4-BE49-F238E27FC236}">
                <a16:creationId xmlns:a16="http://schemas.microsoft.com/office/drawing/2014/main" id="{AD01CF2C-8332-E700-171E-F6425D2B2D23}"/>
              </a:ext>
            </a:extLst>
          </p:cNvPr>
          <p:cNvPicPr preferRelativeResize="0"/>
          <p:nvPr/>
        </p:nvPicPr>
        <p:blipFill rotWithShape="1">
          <a:blip r:embed="rId2">
            <a:alphaModFix amt="20000"/>
          </a:blip>
          <a:srcRect l="1514" r="2310" b="19493"/>
          <a:stretch/>
        </p:blipFill>
        <p:spPr>
          <a:xfrm>
            <a:off x="-1235" y="7409"/>
            <a:ext cx="12193235" cy="6734914"/>
          </a:xfrm>
          <a:prstGeom prst="rect">
            <a:avLst/>
          </a:prstGeom>
          <a:noFill/>
          <a:ln>
            <a:noFill/>
          </a:ln>
        </p:spPr>
      </p:pic>
      <p:sp>
        <p:nvSpPr>
          <p:cNvPr id="6" name="Google Shape;88;p1">
            <a:extLst>
              <a:ext uri="{FF2B5EF4-FFF2-40B4-BE49-F238E27FC236}">
                <a16:creationId xmlns:a16="http://schemas.microsoft.com/office/drawing/2014/main" id="{74F321D0-F3BA-5572-DBB4-C5E77739C8E5}"/>
              </a:ext>
            </a:extLst>
          </p:cNvPr>
          <p:cNvSpPr txBox="1"/>
          <p:nvPr/>
        </p:nvSpPr>
        <p:spPr>
          <a:xfrm>
            <a:off x="2904067" y="3157752"/>
            <a:ext cx="638386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GITAM (Deemed-to-be) University</a:t>
            </a:r>
            <a:endParaRPr lang="en-US" sz="2800" dirty="0"/>
          </a:p>
        </p:txBody>
      </p:sp>
      <p:sp>
        <p:nvSpPr>
          <p:cNvPr id="11" name="Google Shape;93;p1">
            <a:extLst>
              <a:ext uri="{FF2B5EF4-FFF2-40B4-BE49-F238E27FC236}">
                <a16:creationId xmlns:a16="http://schemas.microsoft.com/office/drawing/2014/main" id="{5F318AA7-C96A-3AAD-7C94-E53133C5AD6C}"/>
              </a:ext>
            </a:extLst>
          </p:cNvPr>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7F7F7F"/>
                </a:solidFill>
                <a:latin typeface="Montserrat Medium"/>
                <a:ea typeface="Montserrat Medium"/>
                <a:cs typeface="Montserrat Medium"/>
                <a:sym typeface="Montserrat Medium"/>
              </a:rPr>
              <a:t>www.gitam.edu</a:t>
            </a:r>
            <a:endParaRPr sz="1200" b="0" i="0" u="none" strike="noStrike" cap="none" dirty="0">
              <a:solidFill>
                <a:srgbClr val="7F7F7F"/>
              </a:solidFill>
              <a:latin typeface="Montserrat Medium"/>
              <a:ea typeface="Montserrat Medium"/>
              <a:cs typeface="Montserrat Medium"/>
              <a:sym typeface="Montserrat Medium"/>
            </a:endParaRPr>
          </a:p>
        </p:txBody>
      </p:sp>
      <p:grpSp>
        <p:nvGrpSpPr>
          <p:cNvPr id="12" name="Google Shape;94;p1">
            <a:extLst>
              <a:ext uri="{FF2B5EF4-FFF2-40B4-BE49-F238E27FC236}">
                <a16:creationId xmlns:a16="http://schemas.microsoft.com/office/drawing/2014/main" id="{27E17DC4-EBA4-36D1-CC55-FFAF1FD93FF1}"/>
              </a:ext>
            </a:extLst>
          </p:cNvPr>
          <p:cNvGrpSpPr/>
          <p:nvPr/>
        </p:nvGrpSpPr>
        <p:grpSpPr>
          <a:xfrm rot="2700000">
            <a:off x="5984712" y="5183993"/>
            <a:ext cx="231043" cy="225933"/>
            <a:chOff x="11087593" y="13905"/>
            <a:chExt cx="1085533" cy="1061509"/>
          </a:xfrm>
        </p:grpSpPr>
        <p:sp>
          <p:nvSpPr>
            <p:cNvPr id="13" name="Google Shape;95;p1">
              <a:extLst>
                <a:ext uri="{FF2B5EF4-FFF2-40B4-BE49-F238E27FC236}">
                  <a16:creationId xmlns:a16="http://schemas.microsoft.com/office/drawing/2014/main" id="{AE7092A2-B102-1273-6C25-E1736799EF72}"/>
                </a:ext>
              </a:extLst>
            </p:cNvPr>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4" name="Google Shape;96;p1">
              <a:extLst>
                <a:ext uri="{FF2B5EF4-FFF2-40B4-BE49-F238E27FC236}">
                  <a16:creationId xmlns:a16="http://schemas.microsoft.com/office/drawing/2014/main" id="{CD50D2DC-2455-5951-3C5D-BB02F217709E}"/>
                </a:ext>
              </a:extLst>
            </p:cNvPr>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sp>
        <p:nvSpPr>
          <p:cNvPr id="16" name="Google Shape;104;p1">
            <a:extLst>
              <a:ext uri="{FF2B5EF4-FFF2-40B4-BE49-F238E27FC236}">
                <a16:creationId xmlns:a16="http://schemas.microsoft.com/office/drawing/2014/main" id="{C323D64D-BE3D-E115-33E9-192C329B4C2B}"/>
              </a:ext>
            </a:extLst>
          </p:cNvPr>
          <p:cNvSpPr/>
          <p:nvPr/>
        </p:nvSpPr>
        <p:spPr>
          <a:xfrm>
            <a:off x="2904067" y="4430594"/>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Montserrat Medium"/>
                <a:ea typeface="Montserrat Medium"/>
                <a:cs typeface="Montserrat Medium"/>
                <a:sym typeface="Montserrat Medium"/>
              </a:rPr>
              <a:t>Department of Electrical Electronics and Communication Engineering</a:t>
            </a:r>
            <a:endParaRPr sz="1800" b="1" i="0" u="none" strike="noStrike" cap="none" dirty="0">
              <a:solidFill>
                <a:schemeClr val="dk1"/>
              </a:solidFill>
              <a:latin typeface="Arial"/>
              <a:ea typeface="Arial"/>
              <a:cs typeface="Arial"/>
              <a:sym typeface="Arial"/>
            </a:endParaRPr>
          </a:p>
        </p:txBody>
      </p:sp>
      <p:sp>
        <p:nvSpPr>
          <p:cNvPr id="17" name="Google Shape;105;p1">
            <a:extLst>
              <a:ext uri="{FF2B5EF4-FFF2-40B4-BE49-F238E27FC236}">
                <a16:creationId xmlns:a16="http://schemas.microsoft.com/office/drawing/2014/main" id="{C9CF77E4-28A7-270F-8F1A-AFD4E8DCECCF}"/>
              </a:ext>
            </a:extLst>
          </p:cNvPr>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p:txBody>
      </p:sp>
      <p:sp>
        <p:nvSpPr>
          <p:cNvPr id="19" name="Google Shape;111;p1">
            <a:extLst>
              <a:ext uri="{FF2B5EF4-FFF2-40B4-BE49-F238E27FC236}">
                <a16:creationId xmlns:a16="http://schemas.microsoft.com/office/drawing/2014/main" id="{037B6323-B919-404C-9A53-E2D1EEBBC29E}"/>
              </a:ext>
            </a:extLst>
          </p:cNvPr>
          <p:cNvSpPr/>
          <p:nvPr/>
        </p:nvSpPr>
        <p:spPr>
          <a:xfrm>
            <a:off x="133754" y="4490642"/>
            <a:ext cx="3672933" cy="95406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Team: </a:t>
            </a:r>
          </a:p>
          <a:p>
            <a:pPr marL="0" marR="0" lvl="0" indent="0" rtl="0">
              <a:lnSpc>
                <a:spcPct val="100000"/>
              </a:lnSpc>
              <a:spcBef>
                <a:spcPts val="0"/>
              </a:spcBef>
              <a:spcAft>
                <a:spcPts val="0"/>
              </a:spcAft>
              <a:buClr>
                <a:srgbClr val="000000"/>
              </a:buClr>
              <a:buSzPts val="1400"/>
              <a:buFont typeface="Arial"/>
              <a:buNone/>
            </a:pPr>
            <a:r>
              <a:rPr lang="en-IN" dirty="0"/>
              <a:t>J </a:t>
            </a:r>
            <a:r>
              <a:rPr lang="en-IN" dirty="0" err="1"/>
              <a:t>Yugandhar</a:t>
            </a:r>
            <a:r>
              <a:rPr lang="en-IN" dirty="0"/>
              <a:t> Reddy - BU21EECE0100418 </a:t>
            </a:r>
          </a:p>
          <a:p>
            <a:pPr marL="0" marR="0" lvl="0" indent="0" rtl="0">
              <a:lnSpc>
                <a:spcPct val="100000"/>
              </a:lnSpc>
              <a:spcBef>
                <a:spcPts val="0"/>
              </a:spcBef>
              <a:spcAft>
                <a:spcPts val="0"/>
              </a:spcAft>
              <a:buClr>
                <a:srgbClr val="000000"/>
              </a:buClr>
              <a:buSzPts val="1400"/>
              <a:buFont typeface="Arial"/>
              <a:buNone/>
            </a:pPr>
            <a:r>
              <a:rPr lang="en-IN" dirty="0"/>
              <a:t>T Praveen - BU21EECE0100451</a:t>
            </a:r>
          </a:p>
          <a:p>
            <a:pPr marL="0" marR="0" lvl="0" indent="0" rtl="0">
              <a:lnSpc>
                <a:spcPct val="100000"/>
              </a:lnSpc>
              <a:spcBef>
                <a:spcPts val="0"/>
              </a:spcBef>
              <a:spcAft>
                <a:spcPts val="0"/>
              </a:spcAft>
              <a:buClr>
                <a:srgbClr val="000000"/>
              </a:buClr>
              <a:buSzPts val="1400"/>
              <a:buFont typeface="Arial"/>
              <a:buNone/>
            </a:pPr>
            <a:r>
              <a:rPr lang="en-IN" dirty="0"/>
              <a:t> K Balaji - BU21EECE0100453 </a:t>
            </a:r>
            <a:endParaRPr sz="1400" b="1" i="0" u="none" strike="noStrike" cap="none" dirty="0">
              <a:solidFill>
                <a:schemeClr val="dk1"/>
              </a:solidFill>
              <a:latin typeface="Arial"/>
              <a:ea typeface="Arial"/>
              <a:cs typeface="Arial"/>
              <a:sym typeface="Arial"/>
            </a:endParaRPr>
          </a:p>
        </p:txBody>
      </p:sp>
      <p:sp>
        <p:nvSpPr>
          <p:cNvPr id="20" name="Google Shape;111;p1">
            <a:extLst>
              <a:ext uri="{FF2B5EF4-FFF2-40B4-BE49-F238E27FC236}">
                <a16:creationId xmlns:a16="http://schemas.microsoft.com/office/drawing/2014/main" id="{663FF154-6303-06EF-099B-905F19C206B2}"/>
              </a:ext>
            </a:extLst>
          </p:cNvPr>
          <p:cNvSpPr/>
          <p:nvPr/>
        </p:nvSpPr>
        <p:spPr>
          <a:xfrm>
            <a:off x="9322056" y="5040405"/>
            <a:ext cx="2926946" cy="95406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Mentor: </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a:sym typeface="Montserrat Medium"/>
              </a:rPr>
              <a:t>Dr. Ajith Kumar</a:t>
            </a:r>
            <a:r>
              <a:rPr lang="en-US" sz="1400" b="1" i="0" u="none" strike="noStrike" cap="none" dirty="0">
                <a:solidFill>
                  <a:schemeClr val="dk1"/>
                </a:solidFill>
                <a:latin typeface="Montserrat Medium"/>
                <a:ea typeface="Arial"/>
                <a:cs typeface="Arial"/>
                <a:sym typeface="Montserrat Medium"/>
              </a:rPr>
              <a:t> </a:t>
            </a:r>
          </a:p>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In-charge: </a:t>
            </a: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a:sym typeface="Montserrat Medium"/>
              </a:rPr>
              <a:t>Dr. Ambar Bajpai</a:t>
            </a:r>
            <a:r>
              <a:rPr lang="en-US" sz="1400" b="1" i="0" u="none" strike="noStrike" cap="none" dirty="0">
                <a:solidFill>
                  <a:schemeClr val="dk1"/>
                </a:solidFill>
                <a:latin typeface="Montserrat Medium"/>
                <a:ea typeface="Arial"/>
                <a:cs typeface="Arial"/>
                <a:sym typeface="Montserrat Medium"/>
              </a:rPr>
              <a:t> </a:t>
            </a:r>
            <a:endParaRPr lang="en-US" sz="1400" b="1" i="0" u="none" strike="noStrike" cap="none" dirty="0">
              <a:solidFill>
                <a:schemeClr val="dk1"/>
              </a:solidFill>
              <a:latin typeface="Arial"/>
              <a:ea typeface="Arial"/>
              <a:cs typeface="Arial"/>
              <a:sym typeface="Arial"/>
            </a:endParaRPr>
          </a:p>
        </p:txBody>
      </p:sp>
      <p:pic>
        <p:nvPicPr>
          <p:cNvPr id="21" name="Google Shape;67;p1">
            <a:extLst>
              <a:ext uri="{FF2B5EF4-FFF2-40B4-BE49-F238E27FC236}">
                <a16:creationId xmlns:a16="http://schemas.microsoft.com/office/drawing/2014/main" id="{14559E83-6276-698C-A2DC-9D1D6C0E44CD}"/>
              </a:ext>
            </a:extLst>
          </p:cNvPr>
          <p:cNvPicPr preferRelativeResize="0"/>
          <p:nvPr/>
        </p:nvPicPr>
        <p:blipFill rotWithShape="1">
          <a:blip r:embed="rId3">
            <a:alphaModFix/>
          </a:blip>
          <a:srcRect/>
          <a:stretch/>
        </p:blipFill>
        <p:spPr>
          <a:xfrm>
            <a:off x="4601352" y="1778687"/>
            <a:ext cx="2674631" cy="1245671"/>
          </a:xfrm>
          <a:prstGeom prst="rect">
            <a:avLst/>
          </a:prstGeom>
          <a:noFill/>
          <a:ln>
            <a:noFill/>
          </a:ln>
        </p:spPr>
      </p:pic>
      <p:sp>
        <p:nvSpPr>
          <p:cNvPr id="22" name="Google Shape;88;p1">
            <a:extLst>
              <a:ext uri="{FF2B5EF4-FFF2-40B4-BE49-F238E27FC236}">
                <a16:creationId xmlns:a16="http://schemas.microsoft.com/office/drawing/2014/main" id="{8CF9D16E-FF17-2A50-8767-3A06BCEC2AD9}"/>
              </a:ext>
            </a:extLst>
          </p:cNvPr>
          <p:cNvSpPr txBox="1"/>
          <p:nvPr/>
        </p:nvSpPr>
        <p:spPr>
          <a:xfrm>
            <a:off x="4092874" y="264014"/>
            <a:ext cx="4643622" cy="52318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007069"/>
                </a:solidFill>
                <a:latin typeface="Open Sans"/>
                <a:ea typeface="Open Sans"/>
                <a:cs typeface="Open Sans"/>
                <a:sym typeface="Open Sans"/>
              </a:rPr>
              <a:t>S</a:t>
            </a:r>
            <a:r>
              <a:rPr lang="en-US" sz="2800" b="1" i="0" u="none" strike="noStrike" cap="none" dirty="0">
                <a:solidFill>
                  <a:srgbClr val="007069"/>
                </a:solidFill>
                <a:latin typeface="Open Sans"/>
                <a:ea typeface="Open Sans"/>
                <a:cs typeface="Open Sans"/>
                <a:sym typeface="Open Sans"/>
              </a:rPr>
              <a:t>mart Bridge using IOT</a:t>
            </a:r>
            <a:endParaRPr lang="en-US" sz="2800" dirty="0"/>
          </a:p>
        </p:txBody>
      </p:sp>
      <p:sp>
        <p:nvSpPr>
          <p:cNvPr id="23" name="Google Shape;88;p1">
            <a:extLst>
              <a:ext uri="{FF2B5EF4-FFF2-40B4-BE49-F238E27FC236}">
                <a16:creationId xmlns:a16="http://schemas.microsoft.com/office/drawing/2014/main" id="{D8F66EB9-9CBE-8ACD-E616-93A5AE55CF5C}"/>
              </a:ext>
            </a:extLst>
          </p:cNvPr>
          <p:cNvSpPr txBox="1"/>
          <p:nvPr/>
        </p:nvSpPr>
        <p:spPr>
          <a:xfrm>
            <a:off x="4106192" y="1072201"/>
            <a:ext cx="4005016"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007069"/>
                </a:solidFill>
                <a:latin typeface="Open Sans"/>
                <a:ea typeface="Open Sans"/>
                <a:cs typeface="Open Sans"/>
                <a:sym typeface="Open Sans"/>
              </a:rPr>
              <a:t>Mid-Review 1</a:t>
            </a:r>
            <a:endParaRPr lang="en-US" sz="2000" dirty="0"/>
          </a:p>
        </p:txBody>
      </p:sp>
      <p:sp>
        <p:nvSpPr>
          <p:cNvPr id="25" name="Google Shape;120;p76">
            <a:extLst>
              <a:ext uri="{FF2B5EF4-FFF2-40B4-BE49-F238E27FC236}">
                <a16:creationId xmlns:a16="http://schemas.microsoft.com/office/drawing/2014/main" id="{38A183C7-510B-0906-FECD-64BA2B628A0E}"/>
              </a:ext>
            </a:extLst>
          </p:cNvPr>
          <p:cNvSpPr/>
          <p:nvPr/>
        </p:nvSpPr>
        <p:spPr>
          <a:xfrm>
            <a:off x="133754" y="3194604"/>
            <a:ext cx="2432050" cy="468792"/>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AY 2021-25 </a:t>
            </a:r>
            <a:endParaRPr sz="900" b="1" i="0" u="none" strike="noStrike" cap="none" dirty="0">
              <a:solidFill>
                <a:srgbClr val="000000"/>
              </a:solidFill>
              <a:latin typeface="Arial"/>
              <a:ea typeface="Arial"/>
              <a:cs typeface="Arial"/>
              <a:sym typeface="Arial"/>
            </a:endParaRPr>
          </a:p>
        </p:txBody>
      </p:sp>
      <p:sp>
        <p:nvSpPr>
          <p:cNvPr id="26" name="Google Shape;120;p76">
            <a:extLst>
              <a:ext uri="{FF2B5EF4-FFF2-40B4-BE49-F238E27FC236}">
                <a16:creationId xmlns:a16="http://schemas.microsoft.com/office/drawing/2014/main" id="{B3C9655A-2680-CBD4-341A-460C55A63157}"/>
              </a:ext>
            </a:extLst>
          </p:cNvPr>
          <p:cNvSpPr/>
          <p:nvPr/>
        </p:nvSpPr>
        <p:spPr>
          <a:xfrm>
            <a:off x="9156701" y="2965412"/>
            <a:ext cx="2901546" cy="818907"/>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Major Project</a:t>
            </a:r>
          </a:p>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Project ID: </a:t>
            </a:r>
            <a:r>
              <a:rPr lang="en-US" sz="1800" b="1" dirty="0">
                <a:solidFill>
                  <a:schemeClr val="lt1"/>
                </a:solidFill>
                <a:latin typeface="Verdana"/>
                <a:ea typeface="Verdana"/>
                <a:cs typeface="Verdana"/>
                <a:sym typeface="Verdana"/>
              </a:rPr>
              <a:t>Alpha 22</a:t>
            </a:r>
            <a:endParaRPr lang="en-US" sz="1800" b="1" i="0" u="none" strike="noStrike" cap="none" dirty="0">
              <a:solidFill>
                <a:schemeClr val="lt1"/>
              </a:solidFill>
              <a:latin typeface="Verdana"/>
              <a:ea typeface="Verdana"/>
              <a:cs typeface="Verdana"/>
              <a:sym typeface="Verdana"/>
            </a:endParaRPr>
          </a:p>
        </p:txBody>
      </p:sp>
    </p:spTree>
    <p:extLst>
      <p:ext uri="{BB962C8B-B14F-4D97-AF65-F5344CB8AC3E}">
        <p14:creationId xmlns:p14="http://schemas.microsoft.com/office/powerpoint/2010/main" val="2901330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a:solidFill>
                  <a:srgbClr val="007069"/>
                </a:solidFill>
                <a:latin typeface="Open Sans"/>
                <a:ea typeface="Open Sans"/>
                <a:cs typeface="Open Sans"/>
                <a:sym typeface="Open Sans"/>
              </a:rPr>
              <a:t>THANK </a:t>
            </a:r>
            <a:r>
              <a:rPr lang="en-US" sz="11500" b="1" i="0" u="none" strike="noStrike" cap="none">
                <a:solidFill>
                  <a:srgbClr val="A5A5A5"/>
                </a:solidFill>
                <a:latin typeface="Open Sans"/>
                <a:ea typeface="Open Sans"/>
                <a:cs typeface="Open Sans"/>
                <a:sym typeface="Open Sans"/>
              </a:rPr>
              <a:t>YOU</a:t>
            </a:r>
            <a:endParaRPr sz="1400" b="0" i="0" u="none" strike="noStrike" cap="none">
              <a:solidFill>
                <a:srgbClr val="000000"/>
              </a:solidFill>
              <a:latin typeface="Aharoni"/>
              <a:ea typeface="Aharoni"/>
              <a:cs typeface="Aharoni"/>
              <a:sym typeface="Aharoni"/>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a:solidFill>
                  <a:srgbClr val="7F7F7F"/>
                </a:solidFill>
                <a:latin typeface="Open Sans"/>
                <a:ea typeface="Open Sans"/>
                <a:cs typeface="Open Sans"/>
                <a:sym typeface="Open Sans"/>
              </a:rPr>
              <a:t>Have a Great Day ! </a:t>
            </a:r>
            <a:endParaRPr sz="1400" b="0" i="0" u="none" strike="noStrike" cap="none" dirty="0">
              <a:solidFill>
                <a:srgbClr val="000000"/>
              </a:solidFill>
              <a:latin typeface="Aharoni"/>
              <a:ea typeface="Aharoni"/>
              <a:cs typeface="Aharoni"/>
              <a:sym typeface="Aharon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1EF97A4B-E82E-712F-CA13-78D59E17A26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Objective and Goals</a:t>
            </a:r>
            <a:endParaRPr dirty="0"/>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Objective </a:t>
            </a:r>
            <a:endParaRPr sz="1000" b="1" i="0" u="none" strike="noStrike" cap="none" dirty="0">
              <a:solidFill>
                <a:srgbClr val="000000"/>
              </a:solidFill>
              <a:latin typeface="Arial"/>
              <a:ea typeface="Arial"/>
              <a:cs typeface="Arial"/>
              <a:sym typeface="Arial"/>
            </a:endParaRPr>
          </a:p>
        </p:txBody>
      </p:sp>
      <p:sp>
        <p:nvSpPr>
          <p:cNvPr id="5" name="Google Shape;120;p76">
            <a:extLst>
              <a:ext uri="{FF2B5EF4-FFF2-40B4-BE49-F238E27FC236}">
                <a16:creationId xmlns:a16="http://schemas.microsoft.com/office/drawing/2014/main" id="{17BF0AA4-CB04-F194-9E07-5F430F49129E}"/>
              </a:ext>
            </a:extLst>
          </p:cNvPr>
          <p:cNvSpPr/>
          <p:nvPr/>
        </p:nvSpPr>
        <p:spPr>
          <a:xfrm>
            <a:off x="550606" y="3429000"/>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Goals</a:t>
            </a:r>
            <a:endParaRPr sz="1000" b="1" i="0" u="none" strike="noStrike" cap="none" dirty="0">
              <a:solidFill>
                <a:srgbClr val="000000"/>
              </a:solidFill>
              <a:latin typeface="Arial"/>
              <a:ea typeface="Arial"/>
              <a:cs typeface="Arial"/>
              <a:sym typeface="Arial"/>
            </a:endParaRPr>
          </a:p>
        </p:txBody>
      </p:sp>
      <p:sp>
        <p:nvSpPr>
          <p:cNvPr id="33" name="TextBox 32">
            <a:extLst>
              <a:ext uri="{FF2B5EF4-FFF2-40B4-BE49-F238E27FC236}">
                <a16:creationId xmlns:a16="http://schemas.microsoft.com/office/drawing/2014/main" id="{A1111477-E886-23E8-64BD-4CADAD76379A}"/>
              </a:ext>
            </a:extLst>
          </p:cNvPr>
          <p:cNvSpPr txBox="1"/>
          <p:nvPr/>
        </p:nvSpPr>
        <p:spPr>
          <a:xfrm>
            <a:off x="1000124" y="1268361"/>
            <a:ext cx="9943179" cy="2062103"/>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Implement a water level sensor to monitor potential flooding conditions, enhancing the bridge's ability to respond to environmental changes. </a:t>
            </a:r>
          </a:p>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Integrate the Blynk app to enable real-time remote monitoring and control of the smart bridge's functionalities via a mobile device.</a:t>
            </a:r>
          </a:p>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Expand the existing prototype's capabilities to include more intelligent and automated responses based on sensor data and IoT integration.</a:t>
            </a:r>
          </a:p>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Provide a seamless and intuitive user interface for accessing and managing bridge data, ensuring ease of use for monitoring and operational tasks. </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4A9AEFFB-1A20-899A-F8E0-29DEDB267EF4}"/>
              </a:ext>
            </a:extLst>
          </p:cNvPr>
          <p:cNvSpPr txBox="1"/>
          <p:nvPr/>
        </p:nvSpPr>
        <p:spPr>
          <a:xfrm>
            <a:off x="877220" y="4019979"/>
            <a:ext cx="9943179" cy="1569660"/>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Establish seamless integration with the Blynk app to enable remote monitoring and control of the smart bridge's operations through a user-friendly mobile interface.</a:t>
            </a:r>
            <a:endParaRPr lang="en-US" sz="1600"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Incorporate a water level sensor to monitor and respond to potential flooding scenarios, ensuring real-time data acquisition and improved safety.</a:t>
            </a:r>
            <a:endParaRPr lang="en-US" sz="1600"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Improve automation and system responsiveness by expanding the existing prototype's capabilities based on feedback from multiple review phases.</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Tree>
    <p:extLst>
      <p:ext uri="{BB962C8B-B14F-4D97-AF65-F5344CB8AC3E}">
        <p14:creationId xmlns:p14="http://schemas.microsoft.com/office/powerpoint/2010/main" val="1429641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5D277163-DDF4-8A7D-727E-9DC95265C51D}"/>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C6ECFB60-4922-9557-3C5E-7FA842E8B16A}"/>
              </a:ext>
            </a:extLst>
          </p:cNvPr>
          <p:cNvSpPr txBox="1"/>
          <p:nvPr/>
        </p:nvSpPr>
        <p:spPr>
          <a:xfrm>
            <a:off x="522071" y="1122239"/>
            <a:ext cx="11326761" cy="573576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IN" dirty="0">
                <a:latin typeface="Verdana" panose="020B0604030504040204" pitchFamily="34" charset="0"/>
                <a:ea typeface="Verdana" panose="020B0604030504040204" pitchFamily="34" charset="0"/>
              </a:rPr>
              <a:t>Gant Chart  - Milestones and Activities </a:t>
            </a:r>
          </a:p>
          <a:p>
            <a:pPr marL="0" marR="0" lvl="0" indent="0" algn="ctr"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p:txBody>
      </p:sp>
      <p:sp>
        <p:nvSpPr>
          <p:cNvPr id="3" name="Slide Number Placeholder 2">
            <a:extLst>
              <a:ext uri="{FF2B5EF4-FFF2-40B4-BE49-F238E27FC236}">
                <a16:creationId xmlns:a16="http://schemas.microsoft.com/office/drawing/2014/main" id="{83241AC6-CE23-A38B-BD86-17E34844F7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
        <p:nvSpPr>
          <p:cNvPr id="5" name="Google Shape;125;p3">
            <a:extLst>
              <a:ext uri="{FF2B5EF4-FFF2-40B4-BE49-F238E27FC236}">
                <a16:creationId xmlns:a16="http://schemas.microsoft.com/office/drawing/2014/main" id="{12977A3E-566F-814B-0D9C-37C0E11411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Project Plan</a:t>
            </a:r>
            <a:endParaRPr dirty="0"/>
          </a:p>
        </p:txBody>
      </p:sp>
      <p:pic>
        <p:nvPicPr>
          <p:cNvPr id="4" name="Picture 3">
            <a:extLst>
              <a:ext uri="{FF2B5EF4-FFF2-40B4-BE49-F238E27FC236}">
                <a16:creationId xmlns:a16="http://schemas.microsoft.com/office/drawing/2014/main" id="{688BDA36-33F6-879D-1ABB-E47C184C1E92}"/>
              </a:ext>
            </a:extLst>
          </p:cNvPr>
          <p:cNvPicPr>
            <a:picLocks noChangeAspect="1"/>
          </p:cNvPicPr>
          <p:nvPr/>
        </p:nvPicPr>
        <p:blipFill>
          <a:blip r:embed="rId3"/>
          <a:stretch>
            <a:fillRect/>
          </a:stretch>
        </p:blipFill>
        <p:spPr>
          <a:xfrm>
            <a:off x="2747357" y="1567420"/>
            <a:ext cx="6876190" cy="4419048"/>
          </a:xfrm>
          <a:prstGeom prst="rect">
            <a:avLst/>
          </a:prstGeom>
        </p:spPr>
      </p:pic>
    </p:spTree>
    <p:extLst>
      <p:ext uri="{BB962C8B-B14F-4D97-AF65-F5344CB8AC3E}">
        <p14:creationId xmlns:p14="http://schemas.microsoft.com/office/powerpoint/2010/main" val="3316315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EAB61C2-B595-6D36-CB78-3791DED722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sp>
        <p:nvSpPr>
          <p:cNvPr id="4" name="Google Shape;125;p3">
            <a:extLst>
              <a:ext uri="{FF2B5EF4-FFF2-40B4-BE49-F238E27FC236}">
                <a16:creationId xmlns:a16="http://schemas.microsoft.com/office/drawing/2014/main" id="{050F573B-21F3-B526-5212-5E481ED19CDC}"/>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Literature Survey (Improved post minor project)</a:t>
            </a:r>
            <a:endParaRPr dirty="0"/>
          </a:p>
        </p:txBody>
      </p:sp>
      <p:sp>
        <p:nvSpPr>
          <p:cNvPr id="5" name="Google Shape;125;p3">
            <a:extLst>
              <a:ext uri="{FF2B5EF4-FFF2-40B4-BE49-F238E27FC236}">
                <a16:creationId xmlns:a16="http://schemas.microsoft.com/office/drawing/2014/main" id="{189FAE14-3F2D-9B3A-FA7E-862D36BC1477}"/>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Key Publications </a:t>
            </a:r>
          </a:p>
          <a:p>
            <a:pPr marL="285750" marR="0" lvl="0" indent="-285750" rtl="0">
              <a:lnSpc>
                <a:spcPct val="100000"/>
              </a:lnSpc>
              <a:spcBef>
                <a:spcPts val="0"/>
              </a:spcBef>
              <a:spcAft>
                <a:spcPts val="0"/>
              </a:spcAf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7th International Conference on Computational Intelligence and Digital Technology (ICCIDT-2K25) to be held during 16th and 17th May 2025. </a:t>
            </a:r>
          </a:p>
          <a:p>
            <a:pPr marL="285750" marR="0" lvl="0" indent="-285750" rtl="0">
              <a:lnSpc>
                <a:spcPct val="100000"/>
              </a:lnSpc>
              <a:spcBef>
                <a:spcPts val="0"/>
              </a:spcBef>
              <a:spcAft>
                <a:spcPts val="0"/>
              </a:spcAf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11th IEEE CONECCT, a premier international conference on Electronics, Computing, and Communication Technologies, will be held from July 10-13, 2025, at </a:t>
            </a:r>
            <a:r>
              <a:rPr lang="en-US" sz="1600" dirty="0" err="1">
                <a:latin typeface="Times New Roman" panose="02020603050405020304" pitchFamily="18" charset="0"/>
                <a:cs typeface="Times New Roman" panose="02020603050405020304" pitchFamily="18" charset="0"/>
              </a:rPr>
              <a:t>Sterlings</a:t>
            </a:r>
            <a:r>
              <a:rPr lang="en-US" sz="1600" dirty="0">
                <a:latin typeface="Times New Roman" panose="02020603050405020304" pitchFamily="18" charset="0"/>
                <a:cs typeface="Times New Roman" panose="02020603050405020304" pitchFamily="18" charset="0"/>
              </a:rPr>
              <a:t> Mac Hotel, Bangalore, India. </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p>
            <a:r>
              <a:rPr lang="en-IN" b="1" dirty="0">
                <a:latin typeface="Verdana" panose="020B0604030504040204" pitchFamily="34" charset="0"/>
                <a:ea typeface="Verdana" panose="020B0604030504040204" pitchFamily="34" charset="0"/>
              </a:rPr>
              <a:t>Key Resources – </a:t>
            </a:r>
            <a:r>
              <a:rPr lang="en-US" sz="1400" b="1" dirty="0">
                <a:latin typeface="Montserrat"/>
                <a:sym typeface="Montserrat"/>
              </a:rPr>
              <a:t>Literature Survey</a:t>
            </a:r>
          </a:p>
          <a:p>
            <a:endParaRPr lang="en-US" dirty="0"/>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r>
              <a:rPr lang="en-IN" dirty="0">
                <a:latin typeface="Verdana" panose="020B0604030504040204" pitchFamily="34" charset="0"/>
                <a:ea typeface="Verdana" panose="020B0604030504040204" pitchFamily="34" charset="0"/>
              </a:rPr>
              <a:t> </a:t>
            </a:r>
          </a:p>
        </p:txBody>
      </p:sp>
      <p:graphicFrame>
        <p:nvGraphicFramePr>
          <p:cNvPr id="2" name="Table 1">
            <a:extLst>
              <a:ext uri="{FF2B5EF4-FFF2-40B4-BE49-F238E27FC236}">
                <a16:creationId xmlns:a16="http://schemas.microsoft.com/office/drawing/2014/main" id="{EE744C24-4516-2B83-2A16-EC1A17F59D37}"/>
              </a:ext>
            </a:extLst>
          </p:cNvPr>
          <p:cNvGraphicFramePr>
            <a:graphicFrameLocks noGrp="1"/>
          </p:cNvGraphicFramePr>
          <p:nvPr>
            <p:extLst>
              <p:ext uri="{D42A27DB-BD31-4B8C-83A1-F6EECF244321}">
                <p14:modId xmlns:p14="http://schemas.microsoft.com/office/powerpoint/2010/main" val="3819296965"/>
              </p:ext>
            </p:extLst>
          </p:nvPr>
        </p:nvGraphicFramePr>
        <p:xfrm>
          <a:off x="412956" y="2354590"/>
          <a:ext cx="11102768" cy="4467282"/>
        </p:xfrm>
        <a:graphic>
          <a:graphicData uri="http://schemas.openxmlformats.org/drawingml/2006/table">
            <a:tbl>
              <a:tblPr firstRow="1" bandRow="1">
                <a:tableStyleId>{DE7AD339-51BE-4A38-A1C7-CCF28897F289}</a:tableStyleId>
              </a:tblPr>
              <a:tblGrid>
                <a:gridCol w="3700923">
                  <a:extLst>
                    <a:ext uri="{9D8B030D-6E8A-4147-A177-3AD203B41FA5}">
                      <a16:colId xmlns:a16="http://schemas.microsoft.com/office/drawing/2014/main" val="137941931"/>
                    </a:ext>
                  </a:extLst>
                </a:gridCol>
                <a:gridCol w="3008643">
                  <a:extLst>
                    <a:ext uri="{9D8B030D-6E8A-4147-A177-3AD203B41FA5}">
                      <a16:colId xmlns:a16="http://schemas.microsoft.com/office/drawing/2014/main" val="1648673628"/>
                    </a:ext>
                  </a:extLst>
                </a:gridCol>
                <a:gridCol w="4393202">
                  <a:extLst>
                    <a:ext uri="{9D8B030D-6E8A-4147-A177-3AD203B41FA5}">
                      <a16:colId xmlns:a16="http://schemas.microsoft.com/office/drawing/2014/main" val="740176953"/>
                    </a:ext>
                  </a:extLst>
                </a:gridCol>
              </a:tblGrid>
              <a:tr h="307079">
                <a:tc>
                  <a:txBody>
                    <a:bodyPr/>
                    <a:lstStyle/>
                    <a:p>
                      <a:r>
                        <a:rPr lang="en-US" dirty="0"/>
                        <a:t>Title</a:t>
                      </a:r>
                      <a:endParaRPr lang="en-IN" dirty="0"/>
                    </a:p>
                  </a:txBody>
                  <a:tcPr/>
                </a:tc>
                <a:tc>
                  <a:txBody>
                    <a:bodyPr/>
                    <a:lstStyle/>
                    <a:p>
                      <a:r>
                        <a:rPr lang="en-US" dirty="0"/>
                        <a:t>Author and Date</a:t>
                      </a:r>
                      <a:endParaRPr lang="en-IN" dirty="0"/>
                    </a:p>
                  </a:txBody>
                  <a:tcPr/>
                </a:tc>
                <a:tc>
                  <a:txBody>
                    <a:bodyPr/>
                    <a:lstStyle/>
                    <a:p>
                      <a:r>
                        <a:rPr lang="en-US" dirty="0"/>
                        <a:t>Methodology</a:t>
                      </a:r>
                      <a:endParaRPr lang="en-IN" dirty="0"/>
                    </a:p>
                  </a:txBody>
                  <a:tcPr/>
                </a:tc>
                <a:extLst>
                  <a:ext uri="{0D108BD9-81ED-4DB2-BD59-A6C34878D82A}">
                    <a16:rowId xmlns:a16="http://schemas.microsoft.com/office/drawing/2014/main" val="3747482418"/>
                  </a:ext>
                </a:extLst>
              </a:tr>
              <a:tr h="1942501">
                <a:tc>
                  <a:txBody>
                    <a:bodyPr/>
                    <a:lstStyle/>
                    <a:p>
                      <a:r>
                        <a:rPr lang="en-US" sz="1400" b="0" i="0" u="none" strike="noStrike" cap="none" dirty="0">
                          <a:solidFill>
                            <a:srgbClr val="000000"/>
                          </a:solidFill>
                          <a:latin typeface="Arial"/>
                          <a:ea typeface="Arial"/>
                          <a:cs typeface="Arial"/>
                          <a:sym typeface="Arial"/>
                        </a:rPr>
                        <a:t>Development of an IoT-based Bridge Safety Monitoring System</a:t>
                      </a:r>
                      <a:endParaRPr lang="en-IN" dirty="0"/>
                    </a:p>
                  </a:txBody>
                  <a:tcPr/>
                </a:tc>
                <a:tc>
                  <a:txBody>
                    <a:bodyPr/>
                    <a:lstStyle/>
                    <a:p>
                      <a:r>
                        <a:rPr lang="en-IN" sz="1400" b="0" i="0" u="none" strike="noStrike" cap="none" dirty="0">
                          <a:solidFill>
                            <a:srgbClr val="000000"/>
                          </a:solidFill>
                          <a:latin typeface="Arial"/>
                          <a:ea typeface="Arial"/>
                          <a:cs typeface="Arial"/>
                          <a:sym typeface="Arial"/>
                        </a:rPr>
                        <a:t>Jin-Lian Lee , Yaw-</a:t>
                      </a:r>
                      <a:r>
                        <a:rPr lang="en-IN" sz="1400" b="0" i="0" u="none" strike="noStrike" cap="none" dirty="0" err="1">
                          <a:solidFill>
                            <a:srgbClr val="000000"/>
                          </a:solidFill>
                          <a:latin typeface="Arial"/>
                          <a:ea typeface="Arial"/>
                          <a:cs typeface="Arial"/>
                          <a:sym typeface="Arial"/>
                        </a:rPr>
                        <a:t>Yauan</a:t>
                      </a:r>
                      <a:r>
                        <a:rPr lang="en-IN" sz="1400" b="0" i="0" u="none" strike="noStrike" cap="none" dirty="0">
                          <a:solidFill>
                            <a:srgbClr val="000000"/>
                          </a:solidFill>
                          <a:latin typeface="Arial"/>
                          <a:ea typeface="Arial"/>
                          <a:cs typeface="Arial"/>
                          <a:sym typeface="Arial"/>
                        </a:rPr>
                        <a:t> Tyan , Ming-Hui Wen1 , Yun-Wu Wu- </a:t>
                      </a:r>
                      <a:r>
                        <a:rPr lang="en-US" sz="1400" b="0" i="0" u="none" strike="noStrike" cap="none" dirty="0">
                          <a:solidFill>
                            <a:srgbClr val="333333"/>
                          </a:solidFill>
                          <a:effectLst/>
                          <a:latin typeface="Arial"/>
                          <a:ea typeface="Arial"/>
                          <a:cs typeface="Arial"/>
                          <a:sym typeface="Arial"/>
                        </a:rPr>
                        <a:t>17 May 2017</a:t>
                      </a:r>
                    </a:p>
                    <a:p>
                      <a:endParaRPr lang="en-IN" sz="1400" b="1" i="0" u="none" strike="noStrike" cap="none" dirty="0">
                        <a:solidFill>
                          <a:srgbClr val="000000"/>
                        </a:solidFill>
                        <a:latin typeface="Arial"/>
                        <a:ea typeface="Verdana"/>
                        <a:cs typeface="Arial"/>
                        <a:sym typeface="Arial"/>
                      </a:endParaRPr>
                    </a:p>
                  </a:txBody>
                  <a:tcPr/>
                </a:tc>
                <a:tc>
                  <a:txBody>
                    <a:bodyPr/>
                    <a:lstStyle/>
                    <a:p>
                      <a:pPr marL="0" indent="0">
                        <a:buFont typeface="Arial" panose="020B0604020202020204" pitchFamily="34" charset="0"/>
                        <a:buNone/>
                      </a:pPr>
                      <a:r>
                        <a:rPr lang="en-US" sz="1400" b="0" i="0" u="none" strike="noStrike" cap="none" dirty="0">
                          <a:solidFill>
                            <a:srgbClr val="000000"/>
                          </a:solidFill>
                          <a:latin typeface="Arial"/>
                          <a:ea typeface="Arial"/>
                          <a:cs typeface="Arial"/>
                          <a:sym typeface="Arial"/>
                        </a:rPr>
                        <a:t>The system consists of monitoring devices installed on the bridge, which collect data on water levels, pressure, pipeline conditions, and gas levels. This data is transmitted to a cloud-based server through wireless communication for real-time analysis. The system is powered by photovoltaic units with a sun-tracking mechanism, providing supplementary energy.</a:t>
                      </a:r>
                      <a:endParaRPr lang="en-IN" sz="1400" b="0" i="0" u="none" strike="noStrike" cap="none" dirty="0">
                        <a:solidFill>
                          <a:srgbClr val="000000"/>
                        </a:solidFill>
                        <a:latin typeface="Arial"/>
                        <a:ea typeface="Verdana"/>
                        <a:cs typeface="Arial"/>
                        <a:sym typeface="Arial"/>
                      </a:endParaRPr>
                    </a:p>
                    <a:p>
                      <a:endParaRPr lang="en-IN" dirty="0"/>
                    </a:p>
                  </a:txBody>
                  <a:tcPr/>
                </a:tc>
                <a:extLst>
                  <a:ext uri="{0D108BD9-81ED-4DB2-BD59-A6C34878D82A}">
                    <a16:rowId xmlns:a16="http://schemas.microsoft.com/office/drawing/2014/main" val="573882389"/>
                  </a:ext>
                </a:extLst>
              </a:tr>
              <a:tr h="2148523">
                <a:tc>
                  <a:txBody>
                    <a:bodyPr/>
                    <a:lstStyle/>
                    <a:p>
                      <a:r>
                        <a:rPr lang="en-US" sz="1400" b="0" i="0" u="none" strike="noStrike" cap="none" dirty="0">
                          <a:solidFill>
                            <a:srgbClr val="000000"/>
                          </a:solidFill>
                          <a:latin typeface="Arial"/>
                          <a:ea typeface="Arial"/>
                          <a:cs typeface="Arial"/>
                          <a:sym typeface="Arial"/>
                        </a:rPr>
                        <a:t>IoT Based Bridge Automation with Hybrid Power Supply</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0" i="0" u="none" strike="noStrike" cap="none" dirty="0" err="1">
                          <a:solidFill>
                            <a:srgbClr val="000000"/>
                          </a:solidFill>
                          <a:latin typeface="Arial"/>
                          <a:ea typeface="Arial"/>
                          <a:cs typeface="Arial"/>
                          <a:sym typeface="Arial"/>
                        </a:rPr>
                        <a:t>Suchismita</a:t>
                      </a:r>
                      <a:r>
                        <a:rPr lang="en-IN" sz="1400" b="0" i="0" u="none" strike="noStrike" cap="none" dirty="0">
                          <a:solidFill>
                            <a:srgbClr val="000000"/>
                          </a:solidFill>
                          <a:latin typeface="Arial"/>
                          <a:ea typeface="Arial"/>
                          <a:cs typeface="Arial"/>
                          <a:sym typeface="Arial"/>
                        </a:rPr>
                        <a:t> Dutta, </a:t>
                      </a:r>
                      <a:r>
                        <a:rPr lang="en-IN" sz="1400" b="0" i="0" u="none" strike="noStrike" cap="none" dirty="0" err="1">
                          <a:solidFill>
                            <a:srgbClr val="000000"/>
                          </a:solidFill>
                          <a:latin typeface="Arial"/>
                          <a:ea typeface="Arial"/>
                          <a:cs typeface="Arial"/>
                          <a:sym typeface="Arial"/>
                        </a:rPr>
                        <a:t>Kingsuk</a:t>
                      </a:r>
                      <a:r>
                        <a:rPr lang="en-IN" sz="1400" b="0" i="0" u="none" strike="noStrike" cap="none" dirty="0">
                          <a:solidFill>
                            <a:srgbClr val="000000"/>
                          </a:solidFill>
                          <a:latin typeface="Arial"/>
                          <a:ea typeface="Arial"/>
                          <a:cs typeface="Arial"/>
                          <a:sym typeface="Arial"/>
                        </a:rPr>
                        <a:t> Majumdar, Dola Sinha - </a:t>
                      </a:r>
                      <a:r>
                        <a:rPr lang="en-US" sz="1400" b="0" i="0" u="none" strike="noStrike" cap="none" dirty="0">
                          <a:solidFill>
                            <a:srgbClr val="333333"/>
                          </a:solidFill>
                          <a:effectLst/>
                          <a:latin typeface="Arial"/>
                          <a:ea typeface="Arial"/>
                          <a:cs typeface="Arial"/>
                          <a:sym typeface="Arial"/>
                        </a:rPr>
                        <a:t>12 November 2022</a:t>
                      </a:r>
                      <a:endParaRPr lang="en-IN" sz="1400" b="0" i="0" u="none" strike="noStrike" cap="none" dirty="0">
                        <a:solidFill>
                          <a:srgbClr val="000000"/>
                        </a:solidFill>
                        <a:latin typeface="Arial"/>
                        <a:ea typeface="Arial"/>
                        <a:cs typeface="Arial"/>
                        <a:sym typeface="Arial"/>
                      </a:endParaRPr>
                    </a:p>
                  </a:txBody>
                  <a:tcPr/>
                </a:tc>
                <a:tc>
                  <a:txBody>
                    <a:bodyPr/>
                    <a:lstStyle/>
                    <a:p>
                      <a:pPr marL="0" indent="0" algn="just">
                        <a:buFont typeface="Arial" panose="020B0604020202020204" pitchFamily="34" charset="0"/>
                        <a:buNone/>
                      </a:pPr>
                      <a:r>
                        <a:rPr lang="en-US" sz="1400" b="0" i="0" u="none" strike="noStrike" cap="none" dirty="0">
                          <a:solidFill>
                            <a:srgbClr val="000000"/>
                          </a:solidFill>
                          <a:latin typeface="Arial"/>
                          <a:ea typeface="Arial"/>
                          <a:cs typeface="Arial"/>
                          <a:sym typeface="Arial"/>
                        </a:rPr>
                        <a:t>The bridge uses solar PV arrays and a MAGLEV windmill as a hybrid power supply, ensuring energy efficiency and automation. The control system is managed via an Android app, with an Arduino UNO, relay module, and Bluetooth, enabling wireless operation. LEDs provide smart illumination controlled by daylight intensity, and the bridge's movements are monitored in real-time using sensors. </a:t>
                      </a:r>
                      <a:endParaRPr lang="en-IN" sz="1400" b="1" i="0" u="none" strike="noStrike" cap="none" dirty="0">
                        <a:solidFill>
                          <a:srgbClr val="000000"/>
                        </a:solidFill>
                        <a:latin typeface="Arial"/>
                        <a:ea typeface="Verdana"/>
                        <a:cs typeface="Arial"/>
                        <a:sym typeface="Arial"/>
                      </a:endParaRPr>
                    </a:p>
                    <a:p>
                      <a:endParaRPr lang="en-IN" dirty="0"/>
                    </a:p>
                  </a:txBody>
                  <a:tcPr/>
                </a:tc>
                <a:extLst>
                  <a:ext uri="{0D108BD9-81ED-4DB2-BD59-A6C34878D82A}">
                    <a16:rowId xmlns:a16="http://schemas.microsoft.com/office/drawing/2014/main" val="2364164022"/>
                  </a:ext>
                </a:extLst>
              </a:tr>
            </a:tbl>
          </a:graphicData>
        </a:graphic>
      </p:graphicFrame>
    </p:spTree>
    <p:extLst>
      <p:ext uri="{BB962C8B-B14F-4D97-AF65-F5344CB8AC3E}">
        <p14:creationId xmlns:p14="http://schemas.microsoft.com/office/powerpoint/2010/main" val="2538241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F53F8-9556-4270-5B9D-9550237E944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CCA8DE1-C914-AC92-41A9-F53CE64505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
        <p:nvSpPr>
          <p:cNvPr id="4" name="Google Shape;125;p3">
            <a:extLst>
              <a:ext uri="{FF2B5EF4-FFF2-40B4-BE49-F238E27FC236}">
                <a16:creationId xmlns:a16="http://schemas.microsoft.com/office/drawing/2014/main" id="{DB20A693-DAF6-90F8-E452-0AF12BA5AC4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Architecture  </a:t>
            </a:r>
            <a:endParaRPr dirty="0"/>
          </a:p>
        </p:txBody>
      </p:sp>
      <p:sp>
        <p:nvSpPr>
          <p:cNvPr id="2" name="Google Shape;125;p3">
            <a:extLst>
              <a:ext uri="{FF2B5EF4-FFF2-40B4-BE49-F238E27FC236}">
                <a16:creationId xmlns:a16="http://schemas.microsoft.com/office/drawing/2014/main" id="{7B3FE64C-ED43-A052-11E8-812792B8FDDF}"/>
              </a:ext>
            </a:extLst>
          </p:cNvPr>
          <p:cNvSpPr txBox="1"/>
          <p:nvPr/>
        </p:nvSpPr>
        <p:spPr>
          <a:xfrm>
            <a:off x="1000124" y="604714"/>
            <a:ext cx="118639400" cy="20885660"/>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US" sz="2000" dirty="0">
                <a:latin typeface="Times New Roman" panose="02020603050405020304" pitchFamily="18" charset="0"/>
                <a:cs typeface="Times New Roman" panose="02020603050405020304" pitchFamily="18" charset="0"/>
              </a:rPr>
              <a:t>Here is the block diagram for your Smart Bridge IoT system.</a:t>
            </a:r>
          </a:p>
          <a:p>
            <a:pPr marL="0" marR="0" lvl="0" indent="0" rtl="0">
              <a:lnSpc>
                <a:spcPct val="100000"/>
              </a:lnSpc>
              <a:spcBef>
                <a:spcPts val="0"/>
              </a:spcBef>
              <a:spcAft>
                <a:spcPts val="0"/>
              </a:spcAft>
              <a:buNone/>
            </a:pPr>
            <a:endParaRPr lang="en-US" sz="2000" dirty="0">
              <a:latin typeface="Times New Roman" panose="02020603050405020304" pitchFamily="18" charset="0"/>
              <a:ea typeface="Verdana" panose="020B0604030504040204" pitchFamily="34" charset="0"/>
              <a:cs typeface="Times New Roman" panose="02020603050405020304" pitchFamily="18" charset="0"/>
            </a:endParaRPr>
          </a:p>
          <a:p>
            <a:pPr marL="0" marR="0" lvl="0" indent="0"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 </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
        <p:nvSpPr>
          <p:cNvPr id="6" name="AutoShape 2" descr="A detailed block diagram of a smart bridge IoT system, showing interconnected components. The input section includes a soil moisture sensor and a water level sensor. These sensors send data to an Arduino microcontroller, represented in the center as the main processing unit. From the Arduino, one pathway leads to servo motors for physical bridge control, and another pathway connects to an IoT communication module for remote monitoring via the Blynk app. Arrows indicate the data flow between the sensors, Arduino, actuators, and the IoT platform. The design is clean, professional, and clear, suitable for technical presentations.">
            <a:extLst>
              <a:ext uri="{FF2B5EF4-FFF2-40B4-BE49-F238E27FC236}">
                <a16:creationId xmlns:a16="http://schemas.microsoft.com/office/drawing/2014/main" id="{BF9CF6A5-1F8C-34C9-719B-AC40350BE0EF}"/>
              </a:ext>
            </a:extLst>
          </p:cNvPr>
          <p:cNvSpPr>
            <a:spLocks noChangeAspect="1" noChangeArrowheads="1"/>
          </p:cNvSpPr>
          <p:nvPr/>
        </p:nvSpPr>
        <p:spPr bwMode="auto">
          <a:xfrm>
            <a:off x="6459955" y="3124200"/>
            <a:ext cx="3131306" cy="313130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547163DC-6965-0212-8901-2762F63EA7EA}"/>
              </a:ext>
            </a:extLst>
          </p:cNvPr>
          <p:cNvPicPr>
            <a:picLocks noChangeAspect="1"/>
          </p:cNvPicPr>
          <p:nvPr/>
        </p:nvPicPr>
        <p:blipFill>
          <a:blip r:embed="rId2"/>
          <a:stretch>
            <a:fillRect/>
          </a:stretch>
        </p:blipFill>
        <p:spPr>
          <a:xfrm>
            <a:off x="2126974" y="1182756"/>
            <a:ext cx="7812156" cy="4949687"/>
          </a:xfrm>
          <a:prstGeom prst="rect">
            <a:avLst/>
          </a:prstGeom>
        </p:spPr>
      </p:pic>
    </p:spTree>
    <p:extLst>
      <p:ext uri="{BB962C8B-B14F-4D97-AF65-F5344CB8AC3E}">
        <p14:creationId xmlns:p14="http://schemas.microsoft.com/office/powerpoint/2010/main" val="1869460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115D3A-9A48-EF9A-EB65-EB10498FEC7A}"/>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C7AF62C-2799-3920-609C-4BB1158D8D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sp>
        <p:nvSpPr>
          <p:cNvPr id="4" name="Google Shape;125;p3">
            <a:extLst>
              <a:ext uri="{FF2B5EF4-FFF2-40B4-BE49-F238E27FC236}">
                <a16:creationId xmlns:a16="http://schemas.microsoft.com/office/drawing/2014/main" id="{4B16CBD0-DE63-9577-B3D8-89D754C838DF}"/>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3200" b="1" i="0" u="none" strike="noStrike" cap="none" dirty="0">
                <a:solidFill>
                  <a:srgbClr val="000000"/>
                </a:solidFill>
                <a:latin typeface="Times New Roman" panose="02020603050405020304" pitchFamily="18" charset="0"/>
                <a:cs typeface="Times New Roman" panose="02020603050405020304" pitchFamily="18" charset="0"/>
                <a:sym typeface="Arial"/>
              </a:rPr>
              <a:t>Implementation</a:t>
            </a:r>
            <a:r>
              <a:rPr lang="en-US" sz="1400" b="0" i="0" u="none" strike="noStrike" cap="none" dirty="0">
                <a:solidFill>
                  <a:srgbClr val="000000"/>
                </a:solidFill>
                <a:latin typeface="Arial"/>
                <a:ea typeface="Arial"/>
                <a:cs typeface="Arial"/>
                <a:sym typeface="Arial"/>
              </a:rPr>
              <a:t> </a:t>
            </a:r>
          </a:p>
        </p:txBody>
      </p:sp>
      <p:sp>
        <p:nvSpPr>
          <p:cNvPr id="5" name="Google Shape;125;p3">
            <a:extLst>
              <a:ext uri="{FF2B5EF4-FFF2-40B4-BE49-F238E27FC236}">
                <a16:creationId xmlns:a16="http://schemas.microsoft.com/office/drawing/2014/main" id="{260EAF32-7213-2CCB-4658-501C4BEA8CF4}"/>
              </a:ext>
            </a:extLst>
          </p:cNvPr>
          <p:cNvSpPr txBox="1"/>
          <p:nvPr/>
        </p:nvSpPr>
        <p:spPr>
          <a:xfrm>
            <a:off x="452284" y="934278"/>
            <a:ext cx="11226194" cy="5589579"/>
          </a:xfrm>
          <a:prstGeom prst="rect">
            <a:avLst/>
          </a:prstGeom>
          <a:noFill/>
          <a:ln>
            <a:noFill/>
          </a:ln>
        </p:spPr>
        <p:txBody>
          <a:bodyPr spcFirstLastPara="1" wrap="square" lIns="91425" tIns="45700" rIns="91425" bIns="45700" anchor="t" anchorCtr="0">
            <a:noAutofit/>
          </a:bodyPr>
          <a:lstStyle/>
          <a:p>
            <a:pPr marL="342900" indent="-342900">
              <a:buAutoNum type="arabicPeriod"/>
            </a:pPr>
            <a:r>
              <a:rPr lang="en-US" sz="1800" b="1" dirty="0">
                <a:latin typeface="Times New Roman" panose="02020603050405020304" pitchFamily="18" charset="0"/>
                <a:cs typeface="Times New Roman" panose="02020603050405020304" pitchFamily="18" charset="0"/>
              </a:rPr>
              <a:t>Input Sensors</a:t>
            </a:r>
          </a:p>
          <a:p>
            <a:pPr marL="342900" indent="-342900">
              <a:buAutoNum type="arabicPeriod"/>
            </a:pPr>
            <a:endParaRPr lang="en-US" b="1" dirty="0"/>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Soil Moisture Sensor</a:t>
            </a:r>
            <a:r>
              <a:rPr lang="en-US" sz="1600"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Used to monitor soil conditions around the bridge, primarily to assess environmental safety.</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Sends analog data to the Arduino for processing.</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Water Level Sensor</a:t>
            </a:r>
            <a:r>
              <a:rPr lang="en-US" sz="1600"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Measures water levels beneath the bridge to detect potential flooding.</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sensor provides real-time data to ensure the bridge remains operational during heavy rains or rising water levels</a:t>
            </a:r>
            <a:r>
              <a:rPr lang="en-US" dirty="0"/>
              <a:t>.</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r>
              <a:rPr lang="en-US" sz="1800" b="1" dirty="0">
                <a:latin typeface="Times New Roman" panose="02020603050405020304" pitchFamily="18" charset="0"/>
                <a:cs typeface="Times New Roman" panose="02020603050405020304" pitchFamily="18" charset="0"/>
              </a:rPr>
              <a:t>2. Processing Unit</a:t>
            </a:r>
          </a:p>
          <a:p>
            <a:endParaRPr lang="en-US"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Arduino Microcontroller</a:t>
            </a:r>
            <a:r>
              <a:rPr lang="en-US" sz="1600"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Acts as the central hub for data processing.</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Receives data from the soil moisture and water level sensors.</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Uses pre-programmed logic to decide how the system should respond (e.g., sending alerts or activating the bridge mechanism).</a:t>
            </a:r>
          </a:p>
          <a:p>
            <a:pPr marL="457200" lvl="1"/>
            <a:endParaRPr lang="en-US" dirty="0"/>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pic>
        <p:nvPicPr>
          <p:cNvPr id="8" name="Picture 7">
            <a:extLst>
              <a:ext uri="{FF2B5EF4-FFF2-40B4-BE49-F238E27FC236}">
                <a16:creationId xmlns:a16="http://schemas.microsoft.com/office/drawing/2014/main" id="{135FB6F4-AC90-7B01-047F-56D251414CC0}"/>
              </a:ext>
            </a:extLst>
          </p:cNvPr>
          <p:cNvPicPr>
            <a:picLocks noChangeAspect="1"/>
          </p:cNvPicPr>
          <p:nvPr/>
        </p:nvPicPr>
        <p:blipFill>
          <a:blip r:embed="rId2"/>
          <a:stretch>
            <a:fillRect/>
          </a:stretch>
        </p:blipFill>
        <p:spPr>
          <a:xfrm>
            <a:off x="9303027" y="1399168"/>
            <a:ext cx="2212698" cy="1194945"/>
          </a:xfrm>
          <a:prstGeom prst="rect">
            <a:avLst/>
          </a:prstGeom>
        </p:spPr>
      </p:pic>
      <p:pic>
        <p:nvPicPr>
          <p:cNvPr id="12" name="Picture 11">
            <a:extLst>
              <a:ext uri="{FF2B5EF4-FFF2-40B4-BE49-F238E27FC236}">
                <a16:creationId xmlns:a16="http://schemas.microsoft.com/office/drawing/2014/main" id="{906232DA-35E7-FB24-5332-7884D304D7B8}"/>
              </a:ext>
            </a:extLst>
          </p:cNvPr>
          <p:cNvPicPr>
            <a:picLocks noChangeAspect="1"/>
          </p:cNvPicPr>
          <p:nvPr/>
        </p:nvPicPr>
        <p:blipFill>
          <a:blip r:embed="rId3"/>
          <a:stretch>
            <a:fillRect/>
          </a:stretch>
        </p:blipFill>
        <p:spPr>
          <a:xfrm>
            <a:off x="9146275" y="2938160"/>
            <a:ext cx="2383115" cy="1572414"/>
          </a:xfrm>
          <a:prstGeom prst="rect">
            <a:avLst/>
          </a:prstGeom>
        </p:spPr>
      </p:pic>
    </p:spTree>
    <p:extLst>
      <p:ext uri="{BB962C8B-B14F-4D97-AF65-F5344CB8AC3E}">
        <p14:creationId xmlns:p14="http://schemas.microsoft.com/office/powerpoint/2010/main" val="1995428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012333-A005-FEA0-4811-C852E2C24B39}"/>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FAD13B1-3AD5-5F48-5EA6-8283F4D7320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dirty="0"/>
          </a:p>
        </p:txBody>
      </p:sp>
      <p:sp>
        <p:nvSpPr>
          <p:cNvPr id="4" name="Google Shape;125;p3">
            <a:extLst>
              <a:ext uri="{FF2B5EF4-FFF2-40B4-BE49-F238E27FC236}">
                <a16:creationId xmlns:a16="http://schemas.microsoft.com/office/drawing/2014/main" id="{3B14D212-DF1F-F61D-ECD3-9D20601BCEB3}"/>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ECA415C5-05E9-EE8C-B516-CAA160872052}"/>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r>
              <a:rPr lang="en-US" b="1" dirty="0"/>
              <a:t>3</a:t>
            </a:r>
            <a:r>
              <a:rPr lang="en-US" sz="1800" b="1" dirty="0">
                <a:latin typeface="Times New Roman" panose="02020603050405020304" pitchFamily="18" charset="0"/>
                <a:cs typeface="Times New Roman" panose="02020603050405020304" pitchFamily="18" charset="0"/>
              </a:rPr>
              <a:t>. Actuators</a:t>
            </a:r>
          </a:p>
          <a:p>
            <a:endParaRPr lang="en-US" b="1" dirty="0"/>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Servo Motors</a:t>
            </a:r>
            <a:r>
              <a:rPr lang="en-US" sz="1600"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Controlled by the Arduino to simulate bridge movements or adjust certain parts of the bridge dynamically.</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For example, the bridge can be raised or adjusted if flooding conditions are detected.</a:t>
            </a:r>
          </a:p>
          <a:p>
            <a:pPr marL="742950" lvl="1" indent="-285750">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4. IoT Communication Module</a:t>
            </a:r>
          </a:p>
          <a:p>
            <a:endParaRPr lang="en-US" sz="160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Wi-Fi or IoT Module</a:t>
            </a:r>
            <a:r>
              <a:rPr lang="en-US" sz="1600"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Connects the Arduino to the internet for real-time communication with the Blynk app.</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Sends sensor data and bridge status to the app while receiving commands from the user.</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Enables remote monitoring and control.</a:t>
            </a:r>
          </a:p>
          <a:p>
            <a:pPr marL="742950" lvl="1" indent="-285750">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5. Blynk IoT App</a:t>
            </a:r>
          </a:p>
          <a:p>
            <a:endParaRPr lang="en-US" sz="160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Provides a graphical interface on a mobile device for:</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Viewing live sensor data (e.g., soil moisture levels, water levels).</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Sending control commands to the Arduino (e.g., opening or closing the bridge).</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Generating alerts or notifications if critical thresholds are exceeded.</a:t>
            </a:r>
          </a:p>
          <a:p>
            <a:pPr marL="457200" lvl="1"/>
            <a:endParaRPr lang="en-US" sz="1600" dirty="0">
              <a:latin typeface="Times New Roman" panose="02020603050405020304" pitchFamily="18" charset="0"/>
              <a:cs typeface="Times New Roman" panose="02020603050405020304" pitchFamily="18"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229190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4FB4E-AB25-B986-6544-C0296069542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62EDE2B-D87B-D03F-3482-F7F114A4F0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sp>
        <p:nvSpPr>
          <p:cNvPr id="4" name="Google Shape;125;p3">
            <a:extLst>
              <a:ext uri="{FF2B5EF4-FFF2-40B4-BE49-F238E27FC236}">
                <a16:creationId xmlns:a16="http://schemas.microsoft.com/office/drawing/2014/main" id="{C625E54E-A86D-9B94-B470-0435C69F95E5}"/>
              </a:ext>
            </a:extLst>
          </p:cNvPr>
          <p:cNvSpPr txBox="1"/>
          <p:nvPr/>
        </p:nvSpPr>
        <p:spPr>
          <a:xfrm>
            <a:off x="940489" y="250707"/>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dirty="0">
                <a:latin typeface="Times New Roman" panose="02020603050405020304" pitchFamily="18" charset="0"/>
                <a:cs typeface="Times New Roman" panose="02020603050405020304" pitchFamily="18" charset="0"/>
              </a:rPr>
              <a:t>Data Flow from Blynk App to Arduino</a:t>
            </a:r>
            <a:endParaRPr lang="en-US" sz="2400" b="1"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11" name="TextBox 10">
            <a:extLst>
              <a:ext uri="{FF2B5EF4-FFF2-40B4-BE49-F238E27FC236}">
                <a16:creationId xmlns:a16="http://schemas.microsoft.com/office/drawing/2014/main" id="{635C810A-50F8-7F8B-3A10-00AEA8477760}"/>
              </a:ext>
            </a:extLst>
          </p:cNvPr>
          <p:cNvSpPr txBox="1"/>
          <p:nvPr/>
        </p:nvSpPr>
        <p:spPr>
          <a:xfrm flipV="1">
            <a:off x="1308652" y="401542"/>
            <a:ext cx="9386888" cy="45719"/>
          </a:xfrm>
          <a:prstGeom prst="rect">
            <a:avLst/>
          </a:prstGeom>
          <a:noFill/>
        </p:spPr>
        <p:txBody>
          <a:bodyPr wrap="square" rtlCol="0">
            <a:spAutoFit/>
          </a:bodyPr>
          <a:lstStyle/>
          <a:p>
            <a:endParaRPr lang="en-IN" dirty="0"/>
          </a:p>
        </p:txBody>
      </p:sp>
      <p:sp>
        <p:nvSpPr>
          <p:cNvPr id="12" name="Rectangle 6">
            <a:extLst>
              <a:ext uri="{FF2B5EF4-FFF2-40B4-BE49-F238E27FC236}">
                <a16:creationId xmlns:a16="http://schemas.microsoft.com/office/drawing/2014/main" id="{10A83E76-6DC2-2D58-1044-06AB78D2F04A}"/>
              </a:ext>
            </a:extLst>
          </p:cNvPr>
          <p:cNvSpPr>
            <a:spLocks noChangeArrowheads="1"/>
          </p:cNvSpPr>
          <p:nvPr/>
        </p:nvSpPr>
        <p:spPr bwMode="auto">
          <a:xfrm>
            <a:off x="368163" y="726123"/>
            <a:ext cx="11087926"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Input on Blynk App</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user sends a command through the Blynk app, such as opening the bridge, closing the bridge, or requesting specific sensor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command is sent using a widget like a button or slider.</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Command Transmission to Blynk Cloud</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Blynk app transmits the user input to the Blynk Cloud server.</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Command Reception by IoT Module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IoT module polls the Blynk Cloud server for new commands.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When a command is received, it is forwarded to the Arduino through UART.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r>
              <a:rPr lang="en-IN" sz="1800" b="1" dirty="0">
                <a:latin typeface="Times New Roman" panose="02020603050405020304" pitchFamily="18" charset="0"/>
                <a:cs typeface="Times New Roman" panose="02020603050405020304" pitchFamily="18" charset="0"/>
              </a:rPr>
              <a:t>Arduino Executes Command</a:t>
            </a:r>
            <a:r>
              <a:rPr lang="en-IN" sz="1800" dirty="0">
                <a:latin typeface="Times New Roman" panose="02020603050405020304" pitchFamily="18" charset="0"/>
                <a:cs typeface="Times New Roman" panose="02020603050405020304" pitchFamily="18" charset="0"/>
              </a:rPr>
              <a:t>:</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600" dirty="0">
              <a:solidFill>
                <a:schemeClr val="tx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Arduino interprets the command and executes the corresponding action.</a:t>
            </a:r>
          </a:p>
          <a:p>
            <a:r>
              <a:rPr lang="en-US" sz="1600" dirty="0">
                <a:latin typeface="Times New Roman" panose="02020603050405020304" pitchFamily="18" charset="0"/>
                <a:cs typeface="Times New Roman" panose="02020603050405020304" pitchFamily="18" charset="0"/>
              </a:rPr>
              <a:t>For example:</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If the command is to open the bridge, the Arduino signals the servo motors to adjust the bridge.</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If the command is to request real-time data, the Arduino sends updated sensor readings back to the Blynk Cloud.</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600"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61468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A98FA-4F35-C93F-73A2-485950D05BB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132046-4ACE-A1E3-4010-52881C983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dirty="0"/>
          </a:p>
        </p:txBody>
      </p:sp>
      <p:sp>
        <p:nvSpPr>
          <p:cNvPr id="4" name="Google Shape;125;p3">
            <a:extLst>
              <a:ext uri="{FF2B5EF4-FFF2-40B4-BE49-F238E27FC236}">
                <a16:creationId xmlns:a16="http://schemas.microsoft.com/office/drawing/2014/main" id="{9BB43107-1A1B-029D-C73C-2126600571B2}"/>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Conclusion &amp; Future Work</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8EB3901A-2C1A-A66B-C9AE-81E8FAFAB4FF}"/>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800" b="1" dirty="0">
                <a:latin typeface="Times New Roman" panose="02020603050405020304" pitchFamily="18" charset="0"/>
                <a:ea typeface="Verdana" panose="020B0604030504040204" pitchFamily="34" charset="0"/>
                <a:cs typeface="Times New Roman" panose="02020603050405020304" pitchFamily="18" charset="0"/>
              </a:rPr>
              <a:t>Summary and Conclusion</a:t>
            </a:r>
          </a:p>
          <a:p>
            <a:pPr marL="0" marR="0" lvl="0" indent="0" rtl="0">
              <a:lnSpc>
                <a:spcPct val="100000"/>
              </a:lnSpc>
              <a:spcBef>
                <a:spcPts val="0"/>
              </a:spcBef>
              <a:spcAft>
                <a:spcPts val="0"/>
              </a:spcAft>
              <a:buNone/>
            </a:pPr>
            <a:endParaRPr lang="en-IN" sz="1800" b="1"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We successfully demonstrated the initial progress made in Phase 2 of the project, "Smart Bridge Using IoT." The extended abstract has been submitted, and the foundational steps for integrating IoT functionality with the Blynk app and water level monitoring have been initiated. </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We presented the updated block diagram, initial hardware connections, and the implementation plan for the upcoming milestones.</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Key challenges, such as sensor calibration and connectivity issues, were discussed, along with proposed solutions to ensure smooth progress. Feedback from this review will be incorporated into refining the prototype</a:t>
            </a:r>
          </a:p>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 </a:t>
            </a: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r>
              <a:rPr lang="en-IN" sz="1800" b="1" dirty="0">
                <a:latin typeface="Times New Roman" panose="02020603050405020304" pitchFamily="18" charset="0"/>
                <a:ea typeface="Verdana" panose="020B0604030504040204" pitchFamily="34" charset="0"/>
                <a:cs typeface="Times New Roman" panose="02020603050405020304" pitchFamily="18" charset="0"/>
              </a:rPr>
              <a:t>Future Work</a:t>
            </a:r>
          </a:p>
          <a:p>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Fine-tune the water level sensor for accurate flood detection, and conduct extensive testing to ensure reliable data acquisition and real-time automated responses, such as raising the bridge during high water levels.</a:t>
            </a:r>
          </a:p>
          <a:p>
            <a:pPr marL="285750" indent="-285750">
              <a:buFont typeface="Arial" panose="020B0604020202020204" pitchFamily="34" charset="0"/>
              <a:buChar char="•"/>
            </a:pPr>
            <a:endParaRPr lang="en-US" sz="1600" b="1"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Test the complete system under simulated environmental conditions to validate performance, followed by final integration of all components (hardware and software) and thorough documentation.</a:t>
            </a:r>
            <a:endParaRPr lang="en-US" sz="1600" b="1"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buFont typeface="Arial" panose="020B0604020202020204" pitchFamily="34" charset="0"/>
              <a:buChar char="•"/>
            </a:pPr>
            <a:endParaRPr lang="en-US" sz="1600" b="1"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Establish seamless connectivity between the Arduino and the Blynk app, while designing and testing a user-friendly dashboard for remote monitoring and control of the smart bridge's functions.</a:t>
            </a:r>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a:p>
            <a:endParaRPr lang="en-IN" b="1" dirty="0">
              <a:latin typeface="Verdana" panose="020B0604030504040204" pitchFamily="34" charset="0"/>
              <a:ea typeface="Verdana" panose="020B0604030504040204" pitchFamily="34" charset="0"/>
            </a:endParaRPr>
          </a:p>
          <a:p>
            <a:endParaRPr lang="en-IN" b="1"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5678261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2548</TotalTime>
  <Words>1128</Words>
  <Application>Microsoft Office PowerPoint</Application>
  <PresentationFormat>Widescreen</PresentationFormat>
  <Paragraphs>145</Paragraphs>
  <Slides>10</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Calibri</vt:lpstr>
      <vt:lpstr>Plus Jakarta Sans</vt:lpstr>
      <vt:lpstr>Poppins SemiBold</vt:lpstr>
      <vt:lpstr>Aharoni</vt:lpstr>
      <vt:lpstr>Open Sans</vt:lpstr>
      <vt:lpstr>Arial</vt:lpstr>
      <vt:lpstr>Times New Roman</vt:lpstr>
      <vt:lpstr>Montserrat</vt:lpstr>
      <vt:lpstr>Montserrat Medium</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GITAM</dc:creator>
  <cp:lastModifiedBy>SAI POLURU</cp:lastModifiedBy>
  <cp:revision>29</cp:revision>
  <dcterms:created xsi:type="dcterms:W3CDTF">2022-05-23T07:15:42Z</dcterms:created>
  <dcterms:modified xsi:type="dcterms:W3CDTF">2025-01-23T07:05:53Z</dcterms:modified>
</cp:coreProperties>
</file>